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24"/>
  </p:notesMasterIdLst>
  <p:sldIdLst>
    <p:sldId id="256" r:id="rId2"/>
    <p:sldId id="285" r:id="rId3"/>
    <p:sldId id="700" r:id="rId4"/>
    <p:sldId id="968" r:id="rId5"/>
    <p:sldId id="979" r:id="rId6"/>
    <p:sldId id="980" r:id="rId7"/>
    <p:sldId id="981" r:id="rId8"/>
    <p:sldId id="975" r:id="rId9"/>
    <p:sldId id="982" r:id="rId10"/>
    <p:sldId id="969" r:id="rId11"/>
    <p:sldId id="983" r:id="rId12"/>
    <p:sldId id="477" r:id="rId13"/>
    <p:sldId id="984" r:id="rId14"/>
    <p:sldId id="988" r:id="rId15"/>
    <p:sldId id="985" r:id="rId16"/>
    <p:sldId id="986" r:id="rId17"/>
    <p:sldId id="686" r:id="rId18"/>
    <p:sldId id="311" r:id="rId19"/>
    <p:sldId id="973" r:id="rId20"/>
    <p:sldId id="974" r:id="rId21"/>
    <p:sldId id="308" r:id="rId22"/>
    <p:sldId id="34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CFF"/>
    <a:srgbClr val="A33D05"/>
    <a:srgbClr val="DDDDDD"/>
    <a:srgbClr val="699441"/>
    <a:srgbClr val="48562B"/>
    <a:srgbClr val="DCDCDC"/>
    <a:srgbClr val="5838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5" autoAdjust="0"/>
    <p:restoredTop sz="81625"/>
  </p:normalViewPr>
  <p:slideViewPr>
    <p:cSldViewPr snapToGrid="0">
      <p:cViewPr varScale="1">
        <p:scale>
          <a:sx n="101" d="100"/>
          <a:sy n="101" d="100"/>
        </p:scale>
        <p:origin x="9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23791-5315-4A1E-928A-EC8ECAF946B5}" type="datetimeFigureOut">
              <a:rPr lang="en-US" smtClean="0"/>
              <a:t>2/12/19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89EBE-515F-400D-871A-2561F9C39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2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E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465515"/>
            <a:ext cx="1001218" cy="58908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5602" y="6492241"/>
            <a:ext cx="1148195" cy="229235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2ACB7D-FC10-41BE-B370-5AF717E45A27}"/>
              </a:ext>
            </a:extLst>
          </p:cNvPr>
          <p:cNvSpPr/>
          <p:nvPr userDrawn="1"/>
        </p:nvSpPr>
        <p:spPr>
          <a:xfrm>
            <a:off x="8864998" y="465514"/>
            <a:ext cx="279002" cy="5890836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7F45083-BC42-4753-98D4-251DF7709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517" y="1069505"/>
            <a:ext cx="5623298" cy="11024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200">
                <a:solidFill>
                  <a:srgbClr val="69944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13493-FF3A-4C46-93C9-6603298AA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6831" y="2487613"/>
            <a:ext cx="1724025" cy="10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Authors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F84F01-72E6-40F9-BC3E-F5CBFB031B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4143" y="5766486"/>
            <a:ext cx="1679271" cy="395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DD05BF-196B-4C07-A2B9-927A8D7204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370" y="5577016"/>
            <a:ext cx="2012004" cy="6644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F8DA-DCDB-D244-8151-2559164F8790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92CC3-7EF7-724D-A6E2-62CCF94A5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23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AB86-6834-004A-8673-35EE8E02EEC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2/12/19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704B7-8CC1-694A-9A7F-B781A9FB462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9195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A600-33A4-374E-BBA6-71D2643CCE2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2/12/19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7219F-A76E-D74C-B049-A28A62B2832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663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\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D9FFFF7-8112-4413-99AC-E004720C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5602" y="6492241"/>
            <a:ext cx="1148195" cy="229235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F14B641-6A4C-445D-9AE5-55A8882F7D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1882" y="465515"/>
            <a:ext cx="4245725" cy="11322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800">
                <a:solidFill>
                  <a:srgbClr val="69944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2A2D0F3-5E97-45ED-9564-242FBD5A5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2196" y="1731153"/>
            <a:ext cx="6108512" cy="46251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Full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" y="465515"/>
            <a:ext cx="770019" cy="58908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9731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F8B386-C65A-4D31-8D92-D3336E2D9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5602" y="6492241"/>
            <a:ext cx="1148195" cy="229235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0DB50F-A4EE-4244-A30F-02DF15115AFF}"/>
              </a:ext>
            </a:extLst>
          </p:cNvPr>
          <p:cNvSpPr/>
          <p:nvPr userDrawn="1"/>
        </p:nvSpPr>
        <p:spPr>
          <a:xfrm>
            <a:off x="4525241" y="483582"/>
            <a:ext cx="93518" cy="58908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056CEEB-D6D1-4F17-9701-32A5AE90CC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757" y="465517"/>
            <a:ext cx="4156363" cy="660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 sz="2800">
                <a:solidFill>
                  <a:srgbClr val="69944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Title A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8AAE279-1D9B-43F1-B0AE-5ED0A1A6C4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2757" y="5611092"/>
            <a:ext cx="4156363" cy="74526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A25572F-FAFE-4D18-8CB2-6FCD5FF7C7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4881" y="5605550"/>
            <a:ext cx="4156363" cy="7452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4B66E12-AB7E-4E78-BC3E-45D14A8EC5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54881" y="465516"/>
            <a:ext cx="4156363" cy="6606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69944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Title B</a:t>
            </a:r>
          </a:p>
        </p:txBody>
      </p:sp>
    </p:spTree>
    <p:extLst>
      <p:ext uri="{BB962C8B-B14F-4D97-AF65-F5344CB8AC3E}">
        <p14:creationId xmlns:p14="http://schemas.microsoft.com/office/powerpoint/2010/main" val="301678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D9FFFF7-8112-4413-99AC-E004720C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5602" y="6492241"/>
            <a:ext cx="1148195" cy="229235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CE50FDD-2524-4F61-B59A-FEB3F3EA2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6517" y="5002077"/>
            <a:ext cx="4245725" cy="6317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100">
                <a:solidFill>
                  <a:srgbClr val="69944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Author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F58C071-914A-4A87-A464-62E6C49AB4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6517" y="2596286"/>
            <a:ext cx="6108512" cy="1629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" y="465515"/>
            <a:ext cx="1001218" cy="58908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733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ults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D9FFFF7-8112-4413-99AC-E004720C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5602" y="6492241"/>
            <a:ext cx="1148195" cy="229235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C0F75D-7D7C-422E-9533-D843F3D325F0}"/>
              </a:ext>
            </a:extLst>
          </p:cNvPr>
          <p:cNvSpPr/>
          <p:nvPr userDrawn="1"/>
        </p:nvSpPr>
        <p:spPr>
          <a:xfrm>
            <a:off x="8864998" y="465514"/>
            <a:ext cx="279002" cy="5890836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166321A-9107-4AFF-81D9-DF3F87CC4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211" y="497891"/>
            <a:ext cx="4245725" cy="5569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800">
                <a:solidFill>
                  <a:srgbClr val="69944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{Results}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F8D49FE-B4F0-4DE4-A216-2BE34879F0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211" y="1155032"/>
            <a:ext cx="5141816" cy="5141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graph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207AEE-40A5-4746-BF78-5A259796CF96}"/>
              </a:ext>
            </a:extLst>
          </p:cNvPr>
          <p:cNvSpPr/>
          <p:nvPr userDrawn="1"/>
        </p:nvSpPr>
        <p:spPr>
          <a:xfrm>
            <a:off x="2137" y="465514"/>
            <a:ext cx="279002" cy="5890836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F8D49FE-B4F0-4DE4-A216-2BE34879F0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3027" y="1155032"/>
            <a:ext cx="3157087" cy="5141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64567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D9FFFF7-8112-4413-99AC-E004720C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5602" y="6492241"/>
            <a:ext cx="1148195" cy="229235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C0F75D-7D7C-422E-9533-D843F3D325F0}"/>
              </a:ext>
            </a:extLst>
          </p:cNvPr>
          <p:cNvSpPr/>
          <p:nvPr userDrawn="1"/>
        </p:nvSpPr>
        <p:spPr>
          <a:xfrm>
            <a:off x="8864998" y="465514"/>
            <a:ext cx="279002" cy="5890836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166321A-9107-4AFF-81D9-DF3F87CC4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211" y="497891"/>
            <a:ext cx="4245725" cy="5569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800">
                <a:solidFill>
                  <a:srgbClr val="69944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{Results}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207AEE-40A5-4746-BF78-5A259796CF96}"/>
              </a:ext>
            </a:extLst>
          </p:cNvPr>
          <p:cNvSpPr/>
          <p:nvPr userDrawn="1"/>
        </p:nvSpPr>
        <p:spPr>
          <a:xfrm>
            <a:off x="2137" y="465514"/>
            <a:ext cx="279002" cy="5890836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F8D49FE-B4F0-4DE4-A216-2BE34879F0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211" y="1155032"/>
            <a:ext cx="8298903" cy="5141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D9FFFF7-8112-4413-99AC-E004720C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5602" y="6492241"/>
            <a:ext cx="1148195" cy="229235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F14B641-6A4C-445D-9AE5-55A8882F7D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1882" y="465515"/>
            <a:ext cx="4245725" cy="11322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800">
                <a:solidFill>
                  <a:srgbClr val="69944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{Conclusions}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2A2D0F3-5E97-45ED-9564-242FBD5A5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2196" y="1731153"/>
            <a:ext cx="6108512" cy="46251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Full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" y="465515"/>
            <a:ext cx="770019" cy="58908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D9FFFF7-8112-4413-99AC-E004720C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5602" y="6492241"/>
            <a:ext cx="1148195" cy="229235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9AFBB0-CA6E-478C-B8A1-A81185A0CC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639" y="4643439"/>
            <a:ext cx="557371" cy="545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E6A86F-DF03-46DB-9A05-97152CED9E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6553" y="4643439"/>
            <a:ext cx="572161" cy="5775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76F6BA-DA9B-4C95-9EFB-FA5E9A7AAC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499" y="5478162"/>
            <a:ext cx="1613601" cy="868645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0611DE-CA0F-4ED9-8FF7-3965DE3807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2991" y="4766138"/>
            <a:ext cx="1265242" cy="422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E-mail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EE76675-A3B8-4BDC-8161-153A72D9F7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13661" y="4766138"/>
            <a:ext cx="1236942" cy="422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ksucrops</a:t>
            </a:r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4FBC765-758C-4EA1-93FA-D2F6664F33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138" y="847900"/>
            <a:ext cx="4606180" cy="5569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3600" baseline="0">
                <a:solidFill>
                  <a:srgbClr val="69944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{Thank you}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10611DE-CA0F-4ED9-8FF7-3965DE3807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84366" y="2985332"/>
            <a:ext cx="1265242" cy="4226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F84F01-72E6-40F9-BC3E-F5CBFB031B0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9010" y="5795163"/>
            <a:ext cx="1835487" cy="4322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DD05BF-196B-4C07-A2B9-927A8D7204D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598" y="5675721"/>
            <a:ext cx="2032250" cy="67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6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D9FFFF7-8112-4413-99AC-E004720C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5602" y="6492241"/>
            <a:ext cx="1148195" cy="229235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EE76675-A3B8-4BDC-8161-153A72D9F7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7657" y="3385950"/>
            <a:ext cx="1236942" cy="422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@</a:t>
            </a:r>
            <a:r>
              <a:rPr lang="en-US" dirty="0" err="1"/>
              <a:t>ksucrops</a:t>
            </a:r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4FBC765-758C-4EA1-93FA-D2F6664F33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138" y="847900"/>
            <a:ext cx="4606180" cy="5569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>
              <a:defRPr sz="3600" baseline="0">
                <a:solidFill>
                  <a:srgbClr val="69944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/>
              <a:t>{Thank you}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10611DE-CA0F-4ED9-8FF7-3965DE3807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84366" y="2067082"/>
            <a:ext cx="1265242" cy="4226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177757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3" r:id="rId2"/>
    <p:sldLayoutId id="2147483859" r:id="rId3"/>
    <p:sldLayoutId id="2147483856" r:id="rId4"/>
    <p:sldLayoutId id="2147483857" r:id="rId5"/>
    <p:sldLayoutId id="2147483861" r:id="rId6"/>
    <p:sldLayoutId id="2147483860" r:id="rId7"/>
    <p:sldLayoutId id="2147483858" r:id="rId8"/>
    <p:sldLayoutId id="2147483864" r:id="rId9"/>
    <p:sldLayoutId id="2147483865" r:id="rId10"/>
    <p:sldLayoutId id="2147483866" r:id="rId11"/>
    <p:sldLayoutId id="2147483867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chemeClr val="bg1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hyperlink" Target="https://www.pioneer.com/home/site/us/agronomy/library/n-uptake-corn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tiff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001" y="551418"/>
            <a:ext cx="7873999" cy="56625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Updates on Corn Research Topics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16001" y="2437294"/>
            <a:ext cx="7776513" cy="1016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</a:rPr>
              <a:t>Dr. Ignacio A. Ciampitti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Cropping Systems &amp; Crop Production Specialist,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Associate Professor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1"/>
                </a:solidFill>
              </a:rPr>
              <a:t>Department of Agronomy, Kansas State University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2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994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994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53055" y="449805"/>
            <a:ext cx="290945" cy="59094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7029" y="6378344"/>
            <a:ext cx="1903085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Dupont Pioneer©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25450"/>
            <a:ext cx="290513" cy="59479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385433-43AA-4545-866F-4AE8E6A51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54842"/>
            <a:ext cx="6279624" cy="512234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516E653D-9968-ED49-8F1C-42111C76F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10" y="497891"/>
            <a:ext cx="7407691" cy="55695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Seeding rate</a:t>
            </a:r>
          </a:p>
        </p:txBody>
      </p:sp>
    </p:spTree>
    <p:extLst>
      <p:ext uri="{BB962C8B-B14F-4D97-AF65-F5344CB8AC3E}">
        <p14:creationId xmlns:p14="http://schemas.microsoft.com/office/powerpoint/2010/main" val="2858941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994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994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53055" y="449805"/>
            <a:ext cx="290945" cy="59094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25450"/>
            <a:ext cx="290513" cy="59479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516E653D-9968-ED49-8F1C-42111C76F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10" y="497891"/>
            <a:ext cx="7407691" cy="55695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Changes in plant density based on yield target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F1FD2E-12C8-3A4C-8D6A-698929DBC1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3613" r="9117" b="2482"/>
          <a:stretch/>
        </p:blipFill>
        <p:spPr>
          <a:xfrm>
            <a:off x="1499429" y="1155032"/>
            <a:ext cx="5652141" cy="523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2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8"/>
          <p:cNvSpPr/>
          <p:nvPr/>
        </p:nvSpPr>
        <p:spPr>
          <a:xfrm>
            <a:off x="145108" y="6481724"/>
            <a:ext cx="3283892" cy="341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2145" tIns="32146" rIns="32145" bIns="32146">
            <a:spAutoFit/>
          </a:bodyPr>
          <a:lstStyle>
            <a:lvl1pPr algn="l" defTabSz="457200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©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IA Ciampitti,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K-State Univ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147" y="1308163"/>
            <a:ext cx="90758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LOW YIELDING ENVIRONMENT &lt;100 bu/acre</a:t>
            </a:r>
          </a:p>
          <a:p>
            <a:pPr marL="1828800" marR="0" lvl="3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Optimal plant density &lt;20K plants/acre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27" y="2403519"/>
            <a:ext cx="90758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MEDIUM YIELDING ENVIRONMENT &lt;150 bu/acre</a:t>
            </a:r>
          </a:p>
          <a:p>
            <a:pPr marL="1828800" marR="0" lvl="3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Optimal plant density 22-26K plants/acre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07" y="3691315"/>
            <a:ext cx="90758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 YIELDING ENVIRONMENT &lt;180 bu/acre</a:t>
            </a:r>
          </a:p>
          <a:p>
            <a:pPr marL="1828800" marR="0" lvl="3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Optimal plant density 28-32K plants/acre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587" y="4921379"/>
            <a:ext cx="90758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VERY HIGH YIELDING ENVIRONMENT 200 bu/acre</a:t>
            </a:r>
          </a:p>
          <a:p>
            <a:pPr marL="1828800" marR="0" lvl="3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Optimal plant density 32-36K plants/acre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311392" y="599017"/>
            <a:ext cx="8229600" cy="786186"/>
          </a:xfrm>
        </p:spPr>
        <p:txBody>
          <a:bodyPr/>
          <a:lstStyle/>
          <a:p>
            <a:r>
              <a:rPr lang="en-US" sz="3200" b="1" dirty="0"/>
              <a:t>Database divided by Environment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3D4598-F4ED-D341-BA05-A0521664CAB8}"/>
              </a:ext>
            </a:extLst>
          </p:cNvPr>
          <p:cNvSpPr/>
          <p:nvPr/>
        </p:nvSpPr>
        <p:spPr>
          <a:xfrm>
            <a:off x="0" y="14242"/>
            <a:ext cx="9115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E1A7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Grain Yield Data Distribution: Yield</a:t>
            </a:r>
          </a:p>
        </p:txBody>
      </p:sp>
    </p:spTree>
    <p:extLst>
      <p:ext uri="{BB962C8B-B14F-4D97-AF65-F5344CB8AC3E}">
        <p14:creationId xmlns:p14="http://schemas.microsoft.com/office/powerpoint/2010/main" val="172392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994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994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53055" y="449805"/>
            <a:ext cx="290945" cy="59094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25450"/>
            <a:ext cx="290513" cy="59479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516E653D-9968-ED49-8F1C-42111C76F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10" y="497891"/>
            <a:ext cx="7407691" cy="55695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High Yielding Corn – Kansas Corn Yield Contest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490CAC5-D92F-AB47-BA3E-F7BFC877D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09" y="1322324"/>
            <a:ext cx="8323209" cy="46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450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994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994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53055" y="449805"/>
            <a:ext cx="290945" cy="59094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25450"/>
            <a:ext cx="290513" cy="59479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516E653D-9968-ED49-8F1C-42111C76F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10" y="425450"/>
            <a:ext cx="7407691" cy="55695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High Yielding Corn – Kansas Corn Yield Contest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D06A58-C301-D64F-A47B-8BB3C66F5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566" y="907389"/>
            <a:ext cx="5299333" cy="587758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A5D5E3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63091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994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994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53055" y="449805"/>
            <a:ext cx="290945" cy="59094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25450"/>
            <a:ext cx="290513" cy="59479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516E653D-9968-ED49-8F1C-42111C76F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10" y="497891"/>
            <a:ext cx="7407691" cy="55695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High Yielding Corn – Kansas Corn Yield Contest</a:t>
            </a:r>
          </a:p>
        </p:txBody>
      </p:sp>
      <p:pic>
        <p:nvPicPr>
          <p:cNvPr id="10" name="37 Imagen" descr="C:\Users\Walter\Documents\Kansas\Kansas Corn Comission Report\Fig 3-2.tif">
            <a:extLst>
              <a:ext uri="{FF2B5EF4-FFF2-40B4-BE49-F238E27FC236}">
                <a16:creationId xmlns:a16="http://schemas.microsoft.com/office/drawing/2014/main" id="{D2FD5B20-0635-0E41-B886-9CCEE43477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03"/>
          <a:stretch/>
        </p:blipFill>
        <p:spPr bwMode="auto">
          <a:xfrm>
            <a:off x="72412" y="1372413"/>
            <a:ext cx="8998744" cy="3756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2321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994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994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53055" y="449805"/>
            <a:ext cx="290945" cy="59094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25450"/>
            <a:ext cx="290513" cy="59479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516E653D-9968-ED49-8F1C-42111C76F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10" y="497891"/>
            <a:ext cx="7407691" cy="55695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High Yielding Corn – Kansas Corn Yield Contest</a:t>
            </a:r>
          </a:p>
        </p:txBody>
      </p:sp>
      <p:pic>
        <p:nvPicPr>
          <p:cNvPr id="10" name="37 Imagen" descr="C:\Users\Walter\Documents\Kansas\Kansas Corn Comission Report\Fig 3-2.tif">
            <a:extLst>
              <a:ext uri="{FF2B5EF4-FFF2-40B4-BE49-F238E27FC236}">
                <a16:creationId xmlns:a16="http://schemas.microsoft.com/office/drawing/2014/main" id="{D2FD5B20-0635-0E41-B886-9CCEE43477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9" t="-3960" r="420" b="3960"/>
          <a:stretch/>
        </p:blipFill>
        <p:spPr bwMode="auto">
          <a:xfrm>
            <a:off x="1625600" y="846618"/>
            <a:ext cx="5575300" cy="5105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37 Imagen" descr="C:\Users\Walter\Documents\Kansas\Kansas Corn Comission Report\Fig 3-2.tif">
            <a:extLst>
              <a:ext uri="{FF2B5EF4-FFF2-40B4-BE49-F238E27FC236}">
                <a16:creationId xmlns:a16="http://schemas.microsoft.com/office/drawing/2014/main" id="{BB70E341-63BF-724F-9175-F748DC1547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8" t="-4078" r="94835" b="4078"/>
          <a:stretch/>
        </p:blipFill>
        <p:spPr bwMode="auto">
          <a:xfrm>
            <a:off x="521697" y="859317"/>
            <a:ext cx="1230903" cy="5105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7298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r>
              <a:rPr lang="en-US" altLang="en-US" b="1" dirty="0"/>
              <a:t>NITROGEN</a:t>
            </a:r>
            <a:r>
              <a:rPr lang="en-US" altLang="en-US" dirty="0"/>
              <a:t> Uptake Dynamics </a:t>
            </a:r>
            <a:r>
              <a:rPr lang="en-US" altLang="en-US" sz="2900" dirty="0"/>
              <a:t>(Yields 200 bu./A)</a:t>
            </a:r>
            <a:endParaRPr lang="en-US" alt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80193"/>
            <a:ext cx="9144000" cy="5279366"/>
          </a:xfrm>
          <a:prstGeom prst="rect">
            <a:avLst/>
          </a:prstGeom>
        </p:spPr>
      </p:pic>
      <p:sp>
        <p:nvSpPr>
          <p:cNvPr id="7" name="Shape 87"/>
          <p:cNvSpPr/>
          <p:nvPr/>
        </p:nvSpPr>
        <p:spPr>
          <a:xfrm>
            <a:off x="0" y="6481724"/>
            <a:ext cx="9144000" cy="394135"/>
          </a:xfrm>
          <a:prstGeom prst="rect">
            <a:avLst/>
          </a:prstGeom>
          <a:solidFill>
            <a:srgbClr val="2D1958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Shape 88"/>
          <p:cNvSpPr/>
          <p:nvPr/>
        </p:nvSpPr>
        <p:spPr>
          <a:xfrm>
            <a:off x="145108" y="6481724"/>
            <a:ext cx="3283892" cy="341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2145" tIns="32146" rIns="32145" bIns="32146">
            <a:spAutoFit/>
          </a:bodyPr>
          <a:lstStyle>
            <a:lvl1pPr algn="l" defTabSz="457200"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chemeClr val="bg1"/>
                </a:solidFill>
              </a:rPr>
              <a:t>© </a:t>
            </a:r>
            <a:r>
              <a:rPr lang="en-US" dirty="0">
                <a:solidFill>
                  <a:schemeClr val="bg1"/>
                </a:solidFill>
              </a:rPr>
              <a:t>IA Ciampitti, </a:t>
            </a:r>
            <a:r>
              <a:rPr dirty="0">
                <a:solidFill>
                  <a:schemeClr val="bg1"/>
                </a:solidFill>
              </a:rPr>
              <a:t>K-State Univ</a:t>
            </a:r>
          </a:p>
        </p:txBody>
      </p:sp>
      <p:pic>
        <p:nvPicPr>
          <p:cNvPr id="10" name="image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986" y="6481724"/>
            <a:ext cx="1206013" cy="3762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39146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853055" y="449805"/>
            <a:ext cx="290945" cy="59094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449805"/>
            <a:ext cx="290945" cy="59094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16366" y="332097"/>
            <a:ext cx="7691119" cy="5662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-45" baseline="0">
                <a:solidFill>
                  <a:srgbClr val="69944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Late-season N application and corn yield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1207" y="6119969"/>
            <a:ext cx="7725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12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2"/>
              </a:rPr>
              <a:t>https://www.pioneer.com/home/site/us/agronomy/library/n-uptake-corn/</a:t>
            </a:r>
            <a:r>
              <a:rPr lang="en-US" sz="1200" dirty="0">
                <a:solidFill>
                  <a:srgbClr val="0070C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5255" y="4612388"/>
            <a:ext cx="7733490" cy="757097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Greater post-flowering N uptake was observed for NEW corn HYBRIDS.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 overall, an increase of 30% of post-flowering N UPTAKE.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8715" y="5489679"/>
            <a:ext cx="8552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Ciampitti, I.A., and T.J. Vyn. 2012. Physiological perspectives of changes over time in maize yield dependency on nitrogen uptake and associated nitrogen efficiencies: a review. Field Crops Research 133:48-67.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7108" y="5809922"/>
            <a:ext cx="8552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Haegele, J.W., K.A. Cook, D.M. Nichols, and F.E. Below. 2013. Changes in nitrogen use traits associated with genetic improvement for grain yield of maize hybrids released in different decades. Crop Sci. 53:1256-1268.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012" y="812615"/>
            <a:ext cx="5982139" cy="373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ADEA5-13B6-F74C-82F3-C2F27525F03E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99441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99441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9117" y="533764"/>
            <a:ext cx="7090620" cy="5604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99441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Corn dry down rate: 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99441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Environmental effects for end of the season</a:t>
            </a:r>
          </a:p>
        </p:txBody>
      </p:sp>
      <p:sp>
        <p:nvSpPr>
          <p:cNvPr id="45" name="TextBox 44"/>
          <p:cNvSpPr txBox="1"/>
          <p:nvPr/>
        </p:nvSpPr>
        <p:spPr>
          <a:xfrm rot="16200000">
            <a:off x="5697776" y="3441072"/>
            <a:ext cx="16979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175k+fertilized+Fung.Insect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5895490" y="4119725"/>
            <a:ext cx="4523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175k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5180293" y="3826822"/>
            <a:ext cx="10326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110k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 fertilized</a:t>
            </a:r>
          </a:p>
        </p:txBody>
      </p:sp>
      <p:sp>
        <p:nvSpPr>
          <p:cNvPr id="48" name="TextBox 47"/>
          <p:cNvSpPr txBox="1"/>
          <p:nvPr/>
        </p:nvSpPr>
        <p:spPr>
          <a:xfrm rot="16200000">
            <a:off x="5055297" y="4805519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30 in</a:t>
            </a:r>
          </a:p>
        </p:txBody>
      </p:sp>
      <p:sp>
        <p:nvSpPr>
          <p:cNvPr id="50" name="TextBox 49"/>
          <p:cNvSpPr txBox="1"/>
          <p:nvPr/>
        </p:nvSpPr>
        <p:spPr>
          <a:xfrm rot="16200000">
            <a:off x="5469041" y="4805160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30 in</a:t>
            </a:r>
          </a:p>
        </p:txBody>
      </p:sp>
      <p:sp>
        <p:nvSpPr>
          <p:cNvPr id="53" name="TextBox 52"/>
          <p:cNvSpPr txBox="1"/>
          <p:nvPr/>
        </p:nvSpPr>
        <p:spPr>
          <a:xfrm rot="16200000">
            <a:off x="6741222" y="4801983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15 in</a:t>
            </a:r>
          </a:p>
        </p:txBody>
      </p:sp>
      <p:sp>
        <p:nvSpPr>
          <p:cNvPr id="56" name="TextBox 55"/>
          <p:cNvSpPr txBox="1"/>
          <p:nvPr/>
        </p:nvSpPr>
        <p:spPr>
          <a:xfrm rot="16200000">
            <a:off x="6323310" y="4801973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15 in</a:t>
            </a:r>
          </a:p>
        </p:txBody>
      </p:sp>
      <p:sp>
        <p:nvSpPr>
          <p:cNvPr id="57" name="TextBox 56"/>
          <p:cNvSpPr txBox="1"/>
          <p:nvPr/>
        </p:nvSpPr>
        <p:spPr>
          <a:xfrm rot="16200000">
            <a:off x="5900243" y="4802435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15 in</a:t>
            </a:r>
          </a:p>
        </p:txBody>
      </p:sp>
      <p:sp>
        <p:nvSpPr>
          <p:cNvPr id="58" name="TextBox 57"/>
          <p:cNvSpPr txBox="1"/>
          <p:nvPr/>
        </p:nvSpPr>
        <p:spPr>
          <a:xfrm rot="16200000">
            <a:off x="5056090" y="4134006"/>
            <a:ext cx="4523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110k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 rot="16200000">
            <a:off x="6124899" y="3439524"/>
            <a:ext cx="16979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175k+fertilized+Fung.Insect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22954" y="1741118"/>
            <a:ext cx="2743200" cy="37250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450D6E3-AA98-2944-BF5E-3A262A6BFD6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17" y="1501141"/>
            <a:ext cx="3551221" cy="2730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BD60BB7-200A-C748-8FA0-1DA42382437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31" y="4962652"/>
            <a:ext cx="4192135" cy="138332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01D97D6-5F78-2D4D-A81A-4384E6884664}"/>
              </a:ext>
            </a:extLst>
          </p:cNvPr>
          <p:cNvSpPr/>
          <p:nvPr/>
        </p:nvSpPr>
        <p:spPr>
          <a:xfrm>
            <a:off x="4138864" y="1825171"/>
            <a:ext cx="47095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Based on previous information, the average dry down rate depends on the weather, primarily temperature and moisture conditions – but it might range from 1% in late August to less than 0.5% per day in October.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BB1464E-E9DC-C843-BB00-3A1B7A2E6614}"/>
              </a:ext>
            </a:extLst>
          </p:cNvPr>
          <p:cNvSpPr/>
          <p:nvPr/>
        </p:nvSpPr>
        <p:spPr>
          <a:xfrm>
            <a:off x="4922954" y="5054659"/>
            <a:ext cx="3791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Grain water loss occurs at different rates but with two distinct phases: 1) before “black layer” or maturity (Figure 2), and 2) after black layer.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36D276-646C-224C-BA85-365BDEE4ACE4}"/>
              </a:ext>
            </a:extLst>
          </p:cNvPr>
          <p:cNvSpPr/>
          <p:nvPr/>
        </p:nvSpPr>
        <p:spPr>
          <a:xfrm>
            <a:off x="2289938" y="4304668"/>
            <a:ext cx="4159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699441"/>
                </a:solidFill>
                <a:latin typeface="Ebrima" panose="02000000000000000000" pitchFamily="2" charset="0"/>
              </a:rPr>
              <a:t>Grain water loss</a:t>
            </a:r>
          </a:p>
        </p:txBody>
      </p:sp>
    </p:spTree>
    <p:extLst>
      <p:ext uri="{BB962C8B-B14F-4D97-AF65-F5344CB8AC3E}">
        <p14:creationId xmlns:p14="http://schemas.microsoft.com/office/powerpoint/2010/main" val="211412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3690" y="582290"/>
            <a:ext cx="4245725" cy="556951"/>
          </a:xfrm>
        </p:spPr>
        <p:txBody>
          <a:bodyPr>
            <a:noAutofit/>
          </a:bodyPr>
          <a:lstStyle/>
          <a:p>
            <a:r>
              <a:rPr lang="en-US" sz="3600" dirty="0"/>
              <a:t>Outline</a:t>
            </a:r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922196" y="1211934"/>
            <a:ext cx="6384691" cy="737061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514350" indent="-13716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3716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3716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3716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Font typeface="Wingdings 2" pitchFamily="18" charset="2"/>
              <a:buChar char="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Managing corn for superior yield and profits: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65E0CD-F5A4-C24E-8978-876B42178317}"/>
              </a:ext>
            </a:extLst>
          </p:cNvPr>
          <p:cNvGrpSpPr/>
          <p:nvPr/>
        </p:nvGrpSpPr>
        <p:grpSpPr>
          <a:xfrm>
            <a:off x="4811602" y="2691945"/>
            <a:ext cx="1647926" cy="988703"/>
            <a:chOff x="4972163" y="2438400"/>
            <a:chExt cx="2197234" cy="131827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83473D-A2C9-8A47-B331-88ACF84A5C42}"/>
                </a:ext>
              </a:extLst>
            </p:cNvPr>
            <p:cNvCxnSpPr/>
            <p:nvPr/>
          </p:nvCxnSpPr>
          <p:spPr>
            <a:xfrm flipV="1">
              <a:off x="4972163" y="3241856"/>
              <a:ext cx="1123837" cy="51481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2570B39-3631-2B47-A70F-199C77D3DC21}"/>
                </a:ext>
              </a:extLst>
            </p:cNvPr>
            <p:cNvGrpSpPr/>
            <p:nvPr/>
          </p:nvGrpSpPr>
          <p:grpSpPr>
            <a:xfrm>
              <a:off x="5838372" y="2438400"/>
              <a:ext cx="1331025" cy="1231075"/>
              <a:chOff x="5198424" y="2245425"/>
              <a:chExt cx="1331025" cy="1231075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3BFED98-4586-9042-BD67-4C641906BD1C}"/>
                  </a:ext>
                </a:extLst>
              </p:cNvPr>
              <p:cNvSpPr/>
              <p:nvPr/>
            </p:nvSpPr>
            <p:spPr>
              <a:xfrm>
                <a:off x="5198424" y="2245425"/>
                <a:ext cx="1331025" cy="1231075"/>
              </a:xfrm>
              <a:prstGeom prst="ellipse">
                <a:avLst/>
              </a:prstGeom>
              <a:solidFill>
                <a:srgbClr val="FFCC66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US" sz="10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14D397E-849B-554E-9586-DA86904E9921}"/>
                  </a:ext>
                </a:extLst>
              </p:cNvPr>
              <p:cNvSpPr txBox="1"/>
              <p:nvPr/>
            </p:nvSpPr>
            <p:spPr>
              <a:xfrm>
                <a:off x="5367827" y="2379681"/>
                <a:ext cx="102130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342900"/>
                <a:r>
                  <a:rPr lang="en-US" sz="1350" b="1" dirty="0">
                    <a:solidFill>
                      <a:srgbClr val="663300"/>
                    </a:solidFill>
                  </a:rPr>
                  <a:t>2. </a:t>
                </a:r>
              </a:p>
              <a:p>
                <a:pPr algn="ctr" defTabSz="342900"/>
                <a:r>
                  <a:rPr lang="en-US" sz="1350" b="1" dirty="0">
                    <a:solidFill>
                      <a:srgbClr val="663300"/>
                    </a:solidFill>
                  </a:rPr>
                  <a:t>Crop </a:t>
                </a:r>
              </a:p>
              <a:p>
                <a:pPr algn="ctr" defTabSz="342900"/>
                <a:r>
                  <a:rPr lang="en-US" sz="1350" b="1" dirty="0">
                    <a:solidFill>
                      <a:srgbClr val="663300"/>
                    </a:solidFill>
                  </a:rPr>
                  <a:t>rotation</a:t>
                </a: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2DA4B4-22EC-FF4F-BD5B-399C2DD35157}"/>
              </a:ext>
            </a:extLst>
          </p:cNvPr>
          <p:cNvGrpSpPr/>
          <p:nvPr/>
        </p:nvGrpSpPr>
        <p:grpSpPr>
          <a:xfrm>
            <a:off x="4589353" y="1948995"/>
            <a:ext cx="1048304" cy="1666257"/>
            <a:chOff x="4675830" y="1447800"/>
            <a:chExt cx="1397739" cy="222167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A99148C-143A-A243-8DED-FFCB1842A63D}"/>
                </a:ext>
              </a:extLst>
            </p:cNvPr>
            <p:cNvCxnSpPr/>
            <p:nvPr/>
          </p:nvCxnSpPr>
          <p:spPr>
            <a:xfrm flipV="1">
              <a:off x="4675830" y="2438400"/>
              <a:ext cx="581970" cy="123107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A559046-2123-1741-A1B3-531837093384}"/>
                </a:ext>
              </a:extLst>
            </p:cNvPr>
            <p:cNvGrpSpPr/>
            <p:nvPr/>
          </p:nvGrpSpPr>
          <p:grpSpPr>
            <a:xfrm>
              <a:off x="4742544" y="1447800"/>
              <a:ext cx="1331025" cy="1231075"/>
              <a:chOff x="5198424" y="2245425"/>
              <a:chExt cx="1331025" cy="1231075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0F3356D-2BC5-834F-8A03-35754CA0D1C4}"/>
                  </a:ext>
                </a:extLst>
              </p:cNvPr>
              <p:cNvSpPr/>
              <p:nvPr/>
            </p:nvSpPr>
            <p:spPr>
              <a:xfrm>
                <a:off x="5198424" y="2245425"/>
                <a:ext cx="1331025" cy="1231075"/>
              </a:xfrm>
              <a:prstGeom prst="ellipse">
                <a:avLst/>
              </a:prstGeom>
              <a:solidFill>
                <a:srgbClr val="FFCC66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US" sz="10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AC25BE-71B2-3540-8B74-5FC5177B0E72}"/>
                  </a:ext>
                </a:extLst>
              </p:cNvPr>
              <p:cNvSpPr txBox="1"/>
              <p:nvPr/>
            </p:nvSpPr>
            <p:spPr>
              <a:xfrm>
                <a:off x="5275536" y="2317994"/>
                <a:ext cx="1205886" cy="954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342900"/>
                <a:r>
                  <a:rPr lang="en-US" sz="1350" b="1" dirty="0">
                    <a:solidFill>
                      <a:srgbClr val="663300"/>
                    </a:solidFill>
                  </a:rPr>
                  <a:t>1. </a:t>
                </a:r>
              </a:p>
              <a:p>
                <a:pPr algn="ctr" defTabSz="342900"/>
                <a:r>
                  <a:rPr lang="en-US" sz="1350" b="1" dirty="0">
                    <a:solidFill>
                      <a:srgbClr val="663300"/>
                    </a:solidFill>
                  </a:rPr>
                  <a:t>Hybrid</a:t>
                </a:r>
              </a:p>
              <a:p>
                <a:pPr algn="ctr" defTabSz="342900"/>
                <a:r>
                  <a:rPr lang="en-US" sz="1350" b="1" dirty="0">
                    <a:solidFill>
                      <a:srgbClr val="663300"/>
                    </a:solidFill>
                  </a:rPr>
                  <a:t>selection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A2C61F0-BB17-5945-B750-270BC85A9341}"/>
              </a:ext>
            </a:extLst>
          </p:cNvPr>
          <p:cNvGrpSpPr/>
          <p:nvPr/>
        </p:nvGrpSpPr>
        <p:grpSpPr>
          <a:xfrm>
            <a:off x="4758577" y="3805869"/>
            <a:ext cx="1706528" cy="923306"/>
            <a:chOff x="4901463" y="3923630"/>
            <a:chExt cx="2275370" cy="1231075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3DEC270-3DE4-BF4E-920C-252D3A047FBB}"/>
                </a:ext>
              </a:extLst>
            </p:cNvPr>
            <p:cNvCxnSpPr/>
            <p:nvPr/>
          </p:nvCxnSpPr>
          <p:spPr>
            <a:xfrm flipH="1" flipV="1">
              <a:off x="4901463" y="3947886"/>
              <a:ext cx="1042137" cy="435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C145F90-6AFD-614C-8811-57351809F1C9}"/>
                </a:ext>
              </a:extLst>
            </p:cNvPr>
            <p:cNvGrpSpPr/>
            <p:nvPr/>
          </p:nvGrpSpPr>
          <p:grpSpPr>
            <a:xfrm>
              <a:off x="5845808" y="3923630"/>
              <a:ext cx="1331025" cy="1231075"/>
              <a:chOff x="5198424" y="2245425"/>
              <a:chExt cx="1331025" cy="1231075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336B465-3926-AF42-B2A8-511838748E0A}"/>
                  </a:ext>
                </a:extLst>
              </p:cNvPr>
              <p:cNvSpPr/>
              <p:nvPr/>
            </p:nvSpPr>
            <p:spPr>
              <a:xfrm>
                <a:off x="5198424" y="2245425"/>
                <a:ext cx="1331025" cy="1231075"/>
              </a:xfrm>
              <a:prstGeom prst="ellipse">
                <a:avLst/>
              </a:prstGeom>
              <a:solidFill>
                <a:srgbClr val="FFCC66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US" sz="10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F8053D2-7E47-424D-B086-4C70D0F6EC08}"/>
                  </a:ext>
                </a:extLst>
              </p:cNvPr>
              <p:cNvSpPr txBox="1"/>
              <p:nvPr/>
            </p:nvSpPr>
            <p:spPr>
              <a:xfrm>
                <a:off x="5337515" y="2395186"/>
                <a:ext cx="1081921" cy="954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342900"/>
                <a:r>
                  <a:rPr lang="en-US" sz="1350" b="1" dirty="0">
                    <a:solidFill>
                      <a:srgbClr val="663300"/>
                    </a:solidFill>
                  </a:rPr>
                  <a:t>3. </a:t>
                </a:r>
              </a:p>
              <a:p>
                <a:pPr algn="ctr" defTabSz="342900"/>
                <a:r>
                  <a:rPr lang="en-US" sz="1350" b="1" dirty="0">
                    <a:solidFill>
                      <a:srgbClr val="663300"/>
                    </a:solidFill>
                  </a:rPr>
                  <a:t>Planting </a:t>
                </a:r>
              </a:p>
              <a:p>
                <a:pPr algn="ctr" defTabSz="342900"/>
                <a:r>
                  <a:rPr lang="en-US" sz="1350" b="1" dirty="0">
                    <a:solidFill>
                      <a:srgbClr val="663300"/>
                    </a:solidFill>
                  </a:rPr>
                  <a:t>Date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238844A-6662-9C46-9BA4-E92EC951E407}"/>
              </a:ext>
            </a:extLst>
          </p:cNvPr>
          <p:cNvGrpSpPr/>
          <p:nvPr/>
        </p:nvGrpSpPr>
        <p:grpSpPr>
          <a:xfrm>
            <a:off x="4572747" y="3998958"/>
            <a:ext cx="1075807" cy="1539602"/>
            <a:chOff x="4653688" y="4181083"/>
            <a:chExt cx="1434409" cy="2052803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152ABD8-B13F-AB4D-963E-71D4FEA8B6EE}"/>
                </a:ext>
              </a:extLst>
            </p:cNvPr>
            <p:cNvCxnSpPr/>
            <p:nvPr/>
          </p:nvCxnSpPr>
          <p:spPr>
            <a:xfrm flipH="1" flipV="1">
              <a:off x="4742544" y="4181083"/>
              <a:ext cx="459239" cy="115291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2A5C209-EAB8-DD4A-A9E1-DC6BF3E7D432}"/>
                </a:ext>
              </a:extLst>
            </p:cNvPr>
            <p:cNvGrpSpPr/>
            <p:nvPr/>
          </p:nvGrpSpPr>
          <p:grpSpPr>
            <a:xfrm>
              <a:off x="4653688" y="5038436"/>
              <a:ext cx="1434409" cy="1195450"/>
              <a:chOff x="5351363" y="3657600"/>
              <a:chExt cx="1434409" cy="1195450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60A9BE1-603C-FB49-8E7C-A3C290A6CDB8}"/>
                  </a:ext>
                </a:extLst>
              </p:cNvPr>
              <p:cNvSpPr/>
              <p:nvPr/>
            </p:nvSpPr>
            <p:spPr>
              <a:xfrm>
                <a:off x="5422075" y="3657600"/>
                <a:ext cx="1295400" cy="1195450"/>
              </a:xfrm>
              <a:prstGeom prst="ellipse">
                <a:avLst/>
              </a:prstGeom>
              <a:solidFill>
                <a:srgbClr val="FFCC66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633C5D1-5B7A-6945-B3B4-2B8A704D362C}"/>
                  </a:ext>
                </a:extLst>
              </p:cNvPr>
              <p:cNvSpPr txBox="1"/>
              <p:nvPr/>
            </p:nvSpPr>
            <p:spPr>
              <a:xfrm>
                <a:off x="5351363" y="3724564"/>
                <a:ext cx="1434409" cy="954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342900"/>
                <a:r>
                  <a:rPr lang="en-US" sz="1350" b="1" dirty="0">
                    <a:solidFill>
                      <a:srgbClr val="663300"/>
                    </a:solidFill>
                  </a:rPr>
                  <a:t>4. </a:t>
                </a:r>
              </a:p>
              <a:p>
                <a:pPr algn="ctr" defTabSz="342900"/>
                <a:r>
                  <a:rPr lang="en-US" sz="1350" b="1" dirty="0">
                    <a:solidFill>
                      <a:srgbClr val="663300"/>
                    </a:solidFill>
                  </a:rPr>
                  <a:t>Row spacing</a:t>
                </a:r>
              </a:p>
              <a:p>
                <a:pPr algn="ctr" defTabSz="342900"/>
                <a:r>
                  <a:rPr lang="en-US" sz="1350" b="1" dirty="0">
                    <a:solidFill>
                      <a:srgbClr val="663300"/>
                    </a:solidFill>
                  </a:rPr>
                  <a:t>&lt; 30 inches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C7CCC4-8A6F-3C4D-BA6E-D9791249E507}"/>
              </a:ext>
            </a:extLst>
          </p:cNvPr>
          <p:cNvGrpSpPr/>
          <p:nvPr/>
        </p:nvGrpSpPr>
        <p:grpSpPr>
          <a:xfrm>
            <a:off x="2625529" y="3720645"/>
            <a:ext cx="1761014" cy="914400"/>
            <a:chOff x="2057400" y="3810000"/>
            <a:chExt cx="2348019" cy="12192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B3CF97C-61CB-2344-B68D-F2DAB955320B}"/>
                </a:ext>
              </a:extLst>
            </p:cNvPr>
            <p:cNvCxnSpPr/>
            <p:nvPr/>
          </p:nvCxnSpPr>
          <p:spPr>
            <a:xfrm flipV="1">
              <a:off x="3169835" y="3947886"/>
              <a:ext cx="1235584" cy="43025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6D8B656-D8BA-1546-9F22-3E15BF05978E}"/>
                </a:ext>
              </a:extLst>
            </p:cNvPr>
            <p:cNvGrpSpPr/>
            <p:nvPr/>
          </p:nvGrpSpPr>
          <p:grpSpPr>
            <a:xfrm>
              <a:off x="2057400" y="3810000"/>
              <a:ext cx="1295400" cy="1219200"/>
              <a:chOff x="3176650" y="4800600"/>
              <a:chExt cx="1295400" cy="1219200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D6E60E3D-DABB-434B-84E3-C279715C0CF0}"/>
                  </a:ext>
                </a:extLst>
              </p:cNvPr>
              <p:cNvSpPr/>
              <p:nvPr/>
            </p:nvSpPr>
            <p:spPr>
              <a:xfrm>
                <a:off x="3176650" y="4800600"/>
                <a:ext cx="1295400" cy="1219200"/>
              </a:xfrm>
              <a:prstGeom prst="ellipse">
                <a:avLst/>
              </a:prstGeom>
              <a:solidFill>
                <a:srgbClr val="FFCC66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45246E1-9FAB-0C4C-AF5A-E4583296DBCC}"/>
                  </a:ext>
                </a:extLst>
              </p:cNvPr>
              <p:cNvSpPr txBox="1"/>
              <p:nvPr/>
            </p:nvSpPr>
            <p:spPr>
              <a:xfrm>
                <a:off x="3235948" y="4800600"/>
                <a:ext cx="1163140" cy="954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342900"/>
                <a:r>
                  <a:rPr lang="en-US" sz="1350" b="1" dirty="0">
                    <a:solidFill>
                      <a:srgbClr val="663300"/>
                    </a:solidFill>
                  </a:rPr>
                  <a:t>6. </a:t>
                </a:r>
              </a:p>
              <a:p>
                <a:pPr algn="ctr" defTabSz="342900"/>
                <a:r>
                  <a:rPr lang="en-US" sz="1350" b="1" dirty="0">
                    <a:solidFill>
                      <a:srgbClr val="663300"/>
                    </a:solidFill>
                  </a:rPr>
                  <a:t>Seeding </a:t>
                </a:r>
              </a:p>
              <a:p>
                <a:pPr algn="ctr" defTabSz="342900"/>
                <a:r>
                  <a:rPr lang="en-US" sz="1350" b="1" dirty="0">
                    <a:solidFill>
                      <a:srgbClr val="663300"/>
                    </a:solidFill>
                  </a:rPr>
                  <a:t>rate</a:t>
                </a: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F233634-1E13-494C-AB9B-F6FC74BD0B10}"/>
              </a:ext>
            </a:extLst>
          </p:cNvPr>
          <p:cNvGrpSpPr/>
          <p:nvPr/>
        </p:nvGrpSpPr>
        <p:grpSpPr>
          <a:xfrm>
            <a:off x="3425630" y="1948995"/>
            <a:ext cx="1024032" cy="1657350"/>
            <a:chOff x="3124200" y="1447800"/>
            <a:chExt cx="1365376" cy="220980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B717ACD-D4AB-774F-8F24-95235379CC5A}"/>
                </a:ext>
              </a:extLst>
            </p:cNvPr>
            <p:cNvCxnSpPr/>
            <p:nvPr/>
          </p:nvCxnSpPr>
          <p:spPr>
            <a:xfrm flipH="1" flipV="1">
              <a:off x="4003856" y="2438400"/>
              <a:ext cx="485720" cy="12192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BC5DDCE-6C82-E646-86C8-ACC8FDEE1536}"/>
                </a:ext>
              </a:extLst>
            </p:cNvPr>
            <p:cNvGrpSpPr/>
            <p:nvPr/>
          </p:nvGrpSpPr>
          <p:grpSpPr>
            <a:xfrm>
              <a:off x="3124200" y="1447800"/>
              <a:ext cx="1295400" cy="1219200"/>
              <a:chOff x="2262250" y="3633850"/>
              <a:chExt cx="1295400" cy="1219200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F2E5B5AB-A52E-A845-AEAF-6433DEEA0C69}"/>
                  </a:ext>
                </a:extLst>
              </p:cNvPr>
              <p:cNvSpPr/>
              <p:nvPr/>
            </p:nvSpPr>
            <p:spPr>
              <a:xfrm>
                <a:off x="2262250" y="3633850"/>
                <a:ext cx="1295400" cy="1219200"/>
              </a:xfrm>
              <a:prstGeom prst="ellipse">
                <a:avLst/>
              </a:prstGeom>
              <a:solidFill>
                <a:srgbClr val="FFCC66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2098714-324F-354F-AEA1-CE2FFA45FE0D}"/>
                  </a:ext>
                </a:extLst>
              </p:cNvPr>
              <p:cNvSpPr txBox="1"/>
              <p:nvPr/>
            </p:nvSpPr>
            <p:spPr>
              <a:xfrm>
                <a:off x="2386395" y="3710050"/>
                <a:ext cx="1050887" cy="954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342900"/>
                <a:r>
                  <a:rPr lang="en-US" sz="1350" b="1" dirty="0">
                    <a:solidFill>
                      <a:srgbClr val="663300"/>
                    </a:solidFill>
                  </a:rPr>
                  <a:t>8. </a:t>
                </a:r>
              </a:p>
              <a:p>
                <a:pPr algn="ctr" defTabSz="342900"/>
                <a:r>
                  <a:rPr lang="en-US" sz="1350" b="1" dirty="0">
                    <a:solidFill>
                      <a:srgbClr val="663300"/>
                    </a:solidFill>
                  </a:rPr>
                  <a:t>Weekly</a:t>
                </a:r>
              </a:p>
              <a:p>
                <a:pPr algn="ctr" defTabSz="342900"/>
                <a:r>
                  <a:rPr lang="en-US" sz="1350" b="1" dirty="0">
                    <a:solidFill>
                      <a:srgbClr val="663300"/>
                    </a:solidFill>
                  </a:rPr>
                  <a:t>scouting</a:t>
                </a: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319CCDD-D2D4-704C-BA44-393C651A6A57}"/>
              </a:ext>
            </a:extLst>
          </p:cNvPr>
          <p:cNvGrpSpPr/>
          <p:nvPr/>
        </p:nvGrpSpPr>
        <p:grpSpPr>
          <a:xfrm>
            <a:off x="2625531" y="2716438"/>
            <a:ext cx="1761014" cy="964209"/>
            <a:chOff x="2057400" y="2471058"/>
            <a:chExt cx="2348019" cy="1285612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3369DCF-C9FB-E946-9CF1-C6A826AD2847}"/>
                </a:ext>
              </a:extLst>
            </p:cNvPr>
            <p:cNvCxnSpPr/>
            <p:nvPr/>
          </p:nvCxnSpPr>
          <p:spPr>
            <a:xfrm flipH="1" flipV="1">
              <a:off x="3200400" y="3241856"/>
              <a:ext cx="1205019" cy="51481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7406273-424C-584A-BA0B-92B3ED188B36}"/>
                </a:ext>
              </a:extLst>
            </p:cNvPr>
            <p:cNvGrpSpPr/>
            <p:nvPr/>
          </p:nvGrpSpPr>
          <p:grpSpPr>
            <a:xfrm>
              <a:off x="2057400" y="2471058"/>
              <a:ext cx="1309914" cy="1186542"/>
              <a:chOff x="2474025" y="2309750"/>
              <a:chExt cx="1309914" cy="1186542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26D371E9-2634-284B-A488-C592F09E48C3}"/>
                  </a:ext>
                </a:extLst>
              </p:cNvPr>
              <p:cNvSpPr/>
              <p:nvPr/>
            </p:nvSpPr>
            <p:spPr>
              <a:xfrm>
                <a:off x="2474025" y="2309750"/>
                <a:ext cx="1309914" cy="1186542"/>
              </a:xfrm>
              <a:prstGeom prst="ellipse">
                <a:avLst/>
              </a:prstGeom>
              <a:solidFill>
                <a:srgbClr val="FFCC66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0709248-720C-FB4C-8D82-5D5A37A753D5}"/>
                  </a:ext>
                </a:extLst>
              </p:cNvPr>
              <p:cNvSpPr txBox="1"/>
              <p:nvPr/>
            </p:nvSpPr>
            <p:spPr>
              <a:xfrm>
                <a:off x="2632233" y="2429493"/>
                <a:ext cx="98659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342900"/>
                <a:r>
                  <a:rPr lang="en-US" sz="1350" b="1" dirty="0">
                    <a:solidFill>
                      <a:srgbClr val="663300"/>
                    </a:solidFill>
                  </a:rPr>
                  <a:t>7. </a:t>
                </a:r>
              </a:p>
              <a:p>
                <a:pPr algn="ctr" defTabSz="342900"/>
                <a:r>
                  <a:rPr lang="en-US" sz="1350" b="1" dirty="0">
                    <a:solidFill>
                      <a:srgbClr val="663300"/>
                    </a:solidFill>
                  </a:rPr>
                  <a:t>Fertility</a:t>
                </a:r>
              </a:p>
              <a:p>
                <a:pPr algn="ctr" defTabSz="342900"/>
                <a:r>
                  <a:rPr lang="en-US" sz="1350" b="1" dirty="0">
                    <a:solidFill>
                      <a:srgbClr val="663300"/>
                    </a:solidFill>
                  </a:rPr>
                  <a:t>tests</a:t>
                </a:r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AACE7CF-9FFD-A648-8CF9-D2D626189839}"/>
              </a:ext>
            </a:extLst>
          </p:cNvPr>
          <p:cNvGrpSpPr/>
          <p:nvPr/>
        </p:nvGrpSpPr>
        <p:grpSpPr>
          <a:xfrm>
            <a:off x="3447401" y="3998958"/>
            <a:ext cx="971550" cy="1528717"/>
            <a:chOff x="3153228" y="4181083"/>
            <a:chExt cx="1295400" cy="2038289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749F5DA-D800-9E48-9CAC-15745798CF70}"/>
                </a:ext>
              </a:extLst>
            </p:cNvPr>
            <p:cNvCxnSpPr/>
            <p:nvPr/>
          </p:nvCxnSpPr>
          <p:spPr>
            <a:xfrm flipV="1">
              <a:off x="3962400" y="4181083"/>
              <a:ext cx="443019" cy="115291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99CACFD-499F-9643-9046-D5E7B9A6DA06}"/>
                </a:ext>
              </a:extLst>
            </p:cNvPr>
            <p:cNvGrpSpPr/>
            <p:nvPr/>
          </p:nvGrpSpPr>
          <p:grpSpPr>
            <a:xfrm>
              <a:off x="3153228" y="5000172"/>
              <a:ext cx="1295400" cy="1219200"/>
              <a:chOff x="4572000" y="4800600"/>
              <a:chExt cx="1295400" cy="1219200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89F8640F-42F6-9D4D-B93B-6D02BDB449E4}"/>
                  </a:ext>
                </a:extLst>
              </p:cNvPr>
              <p:cNvSpPr/>
              <p:nvPr/>
            </p:nvSpPr>
            <p:spPr>
              <a:xfrm>
                <a:off x="4572000" y="4800600"/>
                <a:ext cx="1295400" cy="1219200"/>
              </a:xfrm>
              <a:prstGeom prst="ellipse">
                <a:avLst/>
              </a:prstGeom>
              <a:solidFill>
                <a:srgbClr val="FFCC66"/>
              </a:solidFill>
              <a:ln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1D74B7F-4673-D541-8AF5-E064AB81D9C5}"/>
                  </a:ext>
                </a:extLst>
              </p:cNvPr>
              <p:cNvSpPr txBox="1"/>
              <p:nvPr/>
            </p:nvSpPr>
            <p:spPr>
              <a:xfrm>
                <a:off x="4711719" y="5054025"/>
                <a:ext cx="1022759" cy="954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342900"/>
                <a:r>
                  <a:rPr lang="en-US" sz="1350" b="1" dirty="0">
                    <a:solidFill>
                      <a:srgbClr val="663300"/>
                    </a:solidFill>
                  </a:rPr>
                  <a:t>5.</a:t>
                </a:r>
              </a:p>
              <a:p>
                <a:pPr algn="ctr" defTabSz="342900"/>
                <a:r>
                  <a:rPr lang="en-US" sz="1350" b="1" dirty="0">
                    <a:solidFill>
                      <a:srgbClr val="663300"/>
                    </a:solidFill>
                  </a:rPr>
                  <a:t>Weed </a:t>
                </a:r>
              </a:p>
              <a:p>
                <a:pPr algn="ctr" defTabSz="342900"/>
                <a:r>
                  <a:rPr lang="en-US" sz="1350" b="1" dirty="0">
                    <a:solidFill>
                      <a:srgbClr val="663300"/>
                    </a:solidFill>
                  </a:rPr>
                  <a:t>control</a:t>
                </a: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F4963F1-DECC-C546-9E67-CAF2E918ACE7}"/>
              </a:ext>
            </a:extLst>
          </p:cNvPr>
          <p:cNvGrpSpPr/>
          <p:nvPr/>
        </p:nvGrpSpPr>
        <p:grpSpPr>
          <a:xfrm>
            <a:off x="3825680" y="3091995"/>
            <a:ext cx="1371600" cy="1371600"/>
            <a:chOff x="3886200" y="3352800"/>
            <a:chExt cx="1219200" cy="114300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C95A74E-E4E0-264E-B576-35F54FB6C873}"/>
                </a:ext>
              </a:extLst>
            </p:cNvPr>
            <p:cNvSpPr/>
            <p:nvPr/>
          </p:nvSpPr>
          <p:spPr>
            <a:xfrm>
              <a:off x="3886200" y="3352800"/>
              <a:ext cx="1219200" cy="1143000"/>
            </a:xfrm>
            <a:prstGeom prst="ellipse">
              <a:avLst/>
            </a:prstGeom>
            <a:solidFill>
              <a:srgbClr val="FFCC66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3E8C633-EF19-6B46-8F4C-4A0B75B05A7E}"/>
                </a:ext>
              </a:extLst>
            </p:cNvPr>
            <p:cNvSpPr txBox="1"/>
            <p:nvPr/>
          </p:nvSpPr>
          <p:spPr>
            <a:xfrm>
              <a:off x="4153287" y="3733499"/>
              <a:ext cx="721395" cy="3847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 defTabSz="342900"/>
              <a:r>
                <a:rPr lang="en-US" sz="2400" b="1" dirty="0">
                  <a:solidFill>
                    <a:srgbClr val="663300"/>
                  </a:solidFill>
                </a:rPr>
                <a:t>Yield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035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ADEA5-13B6-F74C-82F3-C2F27525F03E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99441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99441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9117" y="533764"/>
            <a:ext cx="7090620" cy="5604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99441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Corn dry down rate: 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99441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Environmental effects for end of the season</a:t>
            </a:r>
          </a:p>
        </p:txBody>
      </p:sp>
      <p:sp>
        <p:nvSpPr>
          <p:cNvPr id="45" name="TextBox 44"/>
          <p:cNvSpPr txBox="1"/>
          <p:nvPr/>
        </p:nvSpPr>
        <p:spPr>
          <a:xfrm rot="16200000">
            <a:off x="5697776" y="3441072"/>
            <a:ext cx="16979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175k+fertilized+Fung.Insect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5895490" y="4119725"/>
            <a:ext cx="4523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175k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5180293" y="3826822"/>
            <a:ext cx="10326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110k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 fertilized</a:t>
            </a:r>
          </a:p>
        </p:txBody>
      </p:sp>
      <p:sp>
        <p:nvSpPr>
          <p:cNvPr id="48" name="TextBox 47"/>
          <p:cNvSpPr txBox="1"/>
          <p:nvPr/>
        </p:nvSpPr>
        <p:spPr>
          <a:xfrm rot="16200000">
            <a:off x="5055297" y="4805519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30 in</a:t>
            </a:r>
          </a:p>
        </p:txBody>
      </p:sp>
      <p:sp>
        <p:nvSpPr>
          <p:cNvPr id="50" name="TextBox 49"/>
          <p:cNvSpPr txBox="1"/>
          <p:nvPr/>
        </p:nvSpPr>
        <p:spPr>
          <a:xfrm rot="16200000">
            <a:off x="5469041" y="4805160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30 in</a:t>
            </a:r>
          </a:p>
        </p:txBody>
      </p:sp>
      <p:sp>
        <p:nvSpPr>
          <p:cNvPr id="53" name="TextBox 52"/>
          <p:cNvSpPr txBox="1"/>
          <p:nvPr/>
        </p:nvSpPr>
        <p:spPr>
          <a:xfrm rot="16200000">
            <a:off x="6741222" y="4801983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15 in</a:t>
            </a:r>
          </a:p>
        </p:txBody>
      </p:sp>
      <p:sp>
        <p:nvSpPr>
          <p:cNvPr id="56" name="TextBox 55"/>
          <p:cNvSpPr txBox="1"/>
          <p:nvPr/>
        </p:nvSpPr>
        <p:spPr>
          <a:xfrm rot="16200000">
            <a:off x="6323310" y="4801973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15 in</a:t>
            </a:r>
          </a:p>
        </p:txBody>
      </p:sp>
      <p:sp>
        <p:nvSpPr>
          <p:cNvPr id="57" name="TextBox 56"/>
          <p:cNvSpPr txBox="1"/>
          <p:nvPr/>
        </p:nvSpPr>
        <p:spPr>
          <a:xfrm rot="16200000">
            <a:off x="5900243" y="4802435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15 in</a:t>
            </a:r>
          </a:p>
        </p:txBody>
      </p:sp>
      <p:sp>
        <p:nvSpPr>
          <p:cNvPr id="58" name="TextBox 57"/>
          <p:cNvSpPr txBox="1"/>
          <p:nvPr/>
        </p:nvSpPr>
        <p:spPr>
          <a:xfrm rot="16200000">
            <a:off x="5056090" y="4134006"/>
            <a:ext cx="4523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110k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 rot="16200000">
            <a:off x="6124899" y="3439524"/>
            <a:ext cx="16979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175k+fertilized+Fung.Insect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22954" y="1741118"/>
            <a:ext cx="2743200" cy="37250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7F9EE8-3F73-EE40-86C7-1740175870D6}"/>
              </a:ext>
            </a:extLst>
          </p:cNvPr>
          <p:cNvSpPr/>
          <p:nvPr/>
        </p:nvSpPr>
        <p:spPr>
          <a:xfrm>
            <a:off x="324969" y="5241099"/>
            <a:ext cx="84580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Grain dry down rate from the moment of “black layer” until commercial harvest grain moisture is reached. The overall dry down rate was around 1% per day (from 35% to 13% grain moisture) – taking an overall period of 23 days.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2873DB7-0CBF-1E44-AEBF-1ABB709BB5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3"/>
          <a:stretch/>
        </p:blipFill>
        <p:spPr bwMode="auto">
          <a:xfrm>
            <a:off x="839039" y="1412300"/>
            <a:ext cx="6680698" cy="3626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</p:spTree>
    <p:extLst>
      <p:ext uri="{BB962C8B-B14F-4D97-AF65-F5344CB8AC3E}">
        <p14:creationId xmlns:p14="http://schemas.microsoft.com/office/powerpoint/2010/main" val="243244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619E1F-E69C-4280-BD1B-6B36F3F6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F5FF70B4-237D-4B4F-8618-0850C4DC36FE}"/>
              </a:ext>
            </a:extLst>
          </p:cNvPr>
          <p:cNvSpPr txBox="1">
            <a:spLocks/>
          </p:cNvSpPr>
          <p:nvPr/>
        </p:nvSpPr>
        <p:spPr>
          <a:xfrm>
            <a:off x="858580" y="501650"/>
            <a:ext cx="7691119" cy="5662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-45" baseline="0">
                <a:solidFill>
                  <a:srgbClr val="69944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 dirty="0">
                <a:solidFill>
                  <a:schemeClr val="accent6"/>
                </a:solidFill>
              </a:rPr>
              <a:t>Take home messages...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D2562C-7B49-E841-BAEF-249CA6EFCB80}"/>
              </a:ext>
            </a:extLst>
          </p:cNvPr>
          <p:cNvSpPr/>
          <p:nvPr/>
        </p:nvSpPr>
        <p:spPr>
          <a:xfrm>
            <a:off x="858580" y="901311"/>
            <a:ext cx="8133018" cy="5617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60"/>
              </a:lnSpc>
            </a:pPr>
            <a:r>
              <a:rPr lang="en-US" sz="2800" b="1" dirty="0">
                <a:solidFill>
                  <a:srgbClr val="3F3F3F"/>
                </a:solidFill>
                <a:latin typeface="Ebrima" panose="02000000000000000000" pitchFamily="2" charset="0"/>
              </a:rPr>
              <a:t>Management practices </a:t>
            </a:r>
            <a:r>
              <a:rPr lang="en-US" sz="2800" dirty="0">
                <a:solidFill>
                  <a:srgbClr val="3F3F3F"/>
                </a:solidFill>
                <a:latin typeface="Ebrima" panose="02000000000000000000" pitchFamily="2" charset="0"/>
              </a:rPr>
              <a:t>can reduce the yield gap.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2800" dirty="0">
                <a:solidFill>
                  <a:srgbClr val="3F3F3F"/>
                </a:solidFill>
                <a:latin typeface="Ebrima" panose="02000000000000000000" pitchFamily="2" charset="0"/>
              </a:rPr>
              <a:t>There are numerous practices producers can implement to manage crop yield</a:t>
            </a:r>
          </a:p>
          <a:p>
            <a:pPr lvl="0">
              <a:spcBef>
                <a:spcPct val="20000"/>
              </a:spcBef>
            </a:pPr>
            <a:endParaRPr lang="en-US" sz="1600" dirty="0">
              <a:solidFill>
                <a:srgbClr val="3F3F3F"/>
              </a:solidFill>
              <a:latin typeface="Ebrima" panose="02000000000000000000" pitchFamily="2" charset="0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000" dirty="0">
                <a:solidFill>
                  <a:srgbClr val="3F3F3F"/>
                </a:solidFill>
                <a:latin typeface="Ebrima" panose="02000000000000000000" pitchFamily="2" charset="0"/>
              </a:rPr>
              <a:t>Rotation, hybrid selection, planting date, seeding rate, </a:t>
            </a:r>
            <a:r>
              <a:rPr lang="en-US" sz="2000" b="1" u="sng" dirty="0">
                <a:solidFill>
                  <a:srgbClr val="3F3F3F"/>
                </a:solidFill>
                <a:latin typeface="Ebrima" panose="02000000000000000000" pitchFamily="2" charset="0"/>
              </a:rPr>
              <a:t>critical factors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endParaRPr lang="en-US" sz="1200" b="1" u="sng" dirty="0">
              <a:solidFill>
                <a:srgbClr val="3F3F3F"/>
              </a:solidFill>
              <a:latin typeface="Ebrima" panose="02000000000000000000" pitchFamily="2" charset="0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000" dirty="0">
                <a:solidFill>
                  <a:srgbClr val="3F3F3F"/>
                </a:solidFill>
                <a:latin typeface="Ebrima" panose="02000000000000000000" pitchFamily="2" charset="0"/>
              </a:rPr>
              <a:t>Agronomic optimum plant density (AOPD) increased over time, but </a:t>
            </a:r>
            <a:r>
              <a:rPr lang="en-US" sz="2000" b="1" u="sng" dirty="0">
                <a:solidFill>
                  <a:srgbClr val="3F3F3F"/>
                </a:solidFill>
                <a:latin typeface="Ebrima" panose="02000000000000000000" pitchFamily="2" charset="0"/>
              </a:rPr>
              <a:t>optimal plant density still depends on the final yield environment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endParaRPr lang="en-US" sz="1200" b="1" u="sng" dirty="0">
              <a:solidFill>
                <a:srgbClr val="3F3F3F"/>
              </a:solidFill>
              <a:latin typeface="Ebrima" panose="02000000000000000000" pitchFamily="2" charset="0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000" dirty="0">
                <a:solidFill>
                  <a:srgbClr val="3F3F3F"/>
                </a:solidFill>
                <a:latin typeface="Ebrima" panose="02000000000000000000" pitchFamily="2" charset="0"/>
              </a:rPr>
              <a:t>Interaction with </a:t>
            </a:r>
            <a:r>
              <a:rPr lang="en-US" sz="2000" b="1" u="sng" dirty="0">
                <a:solidFill>
                  <a:srgbClr val="3F3F3F"/>
                </a:solidFill>
                <a:latin typeface="Ebrima" panose="02000000000000000000" pitchFamily="2" charset="0"/>
              </a:rPr>
              <a:t>hybrid selection and environment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endParaRPr lang="en-US" sz="1200" b="1" u="sng" dirty="0">
              <a:solidFill>
                <a:srgbClr val="3F3F3F"/>
              </a:solidFill>
              <a:latin typeface="Ebrima" panose="02000000000000000000" pitchFamily="2" charset="0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000" b="1" u="sng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Late-season N application</a:t>
            </a:r>
            <a:r>
              <a:rPr lang="en-US" sz="2000" b="1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2000" dirty="0">
                <a:solidFill>
                  <a:srgbClr val="3F3F3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 an effective practice to improve fertilizer use efficiency but yield gain might depend on early-season N losses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000" dirty="0">
                <a:solidFill>
                  <a:srgbClr val="3F3F3F"/>
                </a:solidFill>
                <a:latin typeface="Ebrima" panose="02000000000000000000" pitchFamily="2" charset="0"/>
              </a:rPr>
              <a:t>Optimizing available growing season resources (water, light, time) will help drive yield</a:t>
            </a:r>
          </a:p>
        </p:txBody>
      </p:sp>
    </p:spTree>
    <p:extLst>
      <p:ext uri="{BB962C8B-B14F-4D97-AF65-F5344CB8AC3E}">
        <p14:creationId xmlns:p14="http://schemas.microsoft.com/office/powerpoint/2010/main" val="415023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484E94-2CE5-4BE5-8EAB-C60AE61A8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9F399-B51C-4A08-9276-EC2BA1678CD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36431" y="4271799"/>
            <a:ext cx="1638483" cy="42267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ciampitti@ksu.edu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BB85D-21F6-4F09-B213-191E444085B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399541" y="4292748"/>
            <a:ext cx="1236942" cy="42267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@</a:t>
            </a:r>
            <a:r>
              <a:rPr lang="en-US" dirty="0" err="1"/>
              <a:t>ksucrops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8376029-E41B-4AD7-B495-1728CCEDB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385" y="45772"/>
            <a:ext cx="4606180" cy="556951"/>
          </a:xfrm>
        </p:spPr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Questions?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AA3C16-793A-4C81-B3F0-FA7CBCF3B6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2149030"/>
            <a:ext cx="9144000" cy="42267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Ignacio A. Ciampitti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Cropping Systems &amp; Crop Production Specialist, Associate Professor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Agronomy, Kansas State University</a:t>
            </a:r>
          </a:p>
          <a:p>
            <a:endParaRPr lang="en-US" sz="1400" dirty="0"/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8BA35509-1951-42AE-82C1-EFC4C218F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385" y="4268457"/>
            <a:ext cx="1053277" cy="30777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/</a:t>
            </a:r>
            <a:r>
              <a:rPr lang="en-US" sz="14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ksucrops</a:t>
            </a:r>
            <a:endParaRPr lang="en-US" sz="14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2292" y="4216206"/>
            <a:ext cx="426483" cy="42648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AEECFC3-7F0A-2E47-8ABD-2632996B38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28205" y="4229442"/>
            <a:ext cx="431061" cy="4310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6F1B06-200E-B443-B515-24062116A0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331" y="4205378"/>
            <a:ext cx="433934" cy="433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88E4FB-EA8C-E74A-AEB5-255FFA7306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4301" y="5396981"/>
            <a:ext cx="6666896" cy="92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6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C:\Users\IGNACI~1.CIA\AppData\Local\Temp\Scan0001.t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707438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TextBox 3"/>
          <p:cNvSpPr txBox="1">
            <a:spLocks noChangeArrowheads="1"/>
          </p:cNvSpPr>
          <p:nvPr/>
        </p:nvSpPr>
        <p:spPr bwMode="auto">
          <a:xfrm>
            <a:off x="609600" y="4019823"/>
            <a:ext cx="8229600" cy="2468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3908" name="TextBox 4"/>
          <p:cNvSpPr txBox="1">
            <a:spLocks noChangeArrowheads="1"/>
          </p:cNvSpPr>
          <p:nvPr/>
        </p:nvSpPr>
        <p:spPr bwMode="auto">
          <a:xfrm rot="5400000">
            <a:off x="5783262" y="3246438"/>
            <a:ext cx="5426076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3909" name="TextBox 5"/>
          <p:cNvSpPr txBox="1">
            <a:spLocks noChangeArrowheads="1"/>
          </p:cNvSpPr>
          <p:nvPr/>
        </p:nvSpPr>
        <p:spPr bwMode="auto">
          <a:xfrm>
            <a:off x="914400" y="3006725"/>
            <a:ext cx="8382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</a:rPr>
              <a:t>Planting</a:t>
            </a:r>
          </a:p>
        </p:txBody>
      </p:sp>
      <p:sp>
        <p:nvSpPr>
          <p:cNvPr id="123910" name="TextBox 6"/>
          <p:cNvSpPr txBox="1">
            <a:spLocks noChangeArrowheads="1"/>
          </p:cNvSpPr>
          <p:nvPr/>
        </p:nvSpPr>
        <p:spPr bwMode="auto">
          <a:xfrm>
            <a:off x="1257300" y="2751138"/>
            <a:ext cx="1181100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solidFill>
                  <a:srgbClr val="000000"/>
                </a:solidFill>
              </a:rPr>
              <a:t>Germination</a:t>
            </a:r>
          </a:p>
        </p:txBody>
      </p:sp>
      <p:pic>
        <p:nvPicPr>
          <p:cNvPr id="123911" name="Picture 4" descr="1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4835525"/>
            <a:ext cx="15621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2" name="TextBox 8"/>
          <p:cNvSpPr txBox="1">
            <a:spLocks noChangeArrowheads="1"/>
          </p:cNvSpPr>
          <p:nvPr/>
        </p:nvSpPr>
        <p:spPr bwMode="auto">
          <a:xfrm>
            <a:off x="2133600" y="2290763"/>
            <a:ext cx="49530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srgbClr val="000000"/>
                </a:solidFill>
              </a:rPr>
              <a:t>V4</a:t>
            </a:r>
          </a:p>
        </p:txBody>
      </p:sp>
      <p:sp>
        <p:nvSpPr>
          <p:cNvPr id="123913" name="TextBox 9"/>
          <p:cNvSpPr txBox="1">
            <a:spLocks noChangeArrowheads="1"/>
          </p:cNvSpPr>
          <p:nvPr/>
        </p:nvSpPr>
        <p:spPr bwMode="auto">
          <a:xfrm>
            <a:off x="2590800" y="2057400"/>
            <a:ext cx="4953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srgbClr val="000000"/>
                </a:solidFill>
              </a:rPr>
              <a:t>V6</a:t>
            </a:r>
          </a:p>
        </p:txBody>
      </p:sp>
      <p:sp>
        <p:nvSpPr>
          <p:cNvPr id="123914" name="TextBox 10"/>
          <p:cNvSpPr txBox="1">
            <a:spLocks noChangeArrowheads="1"/>
          </p:cNvSpPr>
          <p:nvPr/>
        </p:nvSpPr>
        <p:spPr bwMode="auto">
          <a:xfrm>
            <a:off x="3429000" y="1257300"/>
            <a:ext cx="4953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srgbClr val="000000"/>
                </a:solidFill>
              </a:rPr>
              <a:t>V9</a:t>
            </a:r>
          </a:p>
        </p:txBody>
      </p:sp>
      <p:sp>
        <p:nvSpPr>
          <p:cNvPr id="123915" name="TextBox 11"/>
          <p:cNvSpPr txBox="1">
            <a:spLocks noChangeArrowheads="1"/>
          </p:cNvSpPr>
          <p:nvPr/>
        </p:nvSpPr>
        <p:spPr bwMode="auto">
          <a:xfrm>
            <a:off x="3886200" y="1033462"/>
            <a:ext cx="5715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</a:rPr>
              <a:t>V14 </a:t>
            </a:r>
          </a:p>
        </p:txBody>
      </p:sp>
      <p:pic>
        <p:nvPicPr>
          <p:cNvPr id="123916" name="Picture 2" descr="\\1150Agron2\_WDrive\Agry105_Crop_Production\iFARM\Germination,Early Growth and Development\Images\20080611-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4721225"/>
            <a:ext cx="11430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7" name="TextBox 13"/>
          <p:cNvSpPr txBox="1">
            <a:spLocks noChangeArrowheads="1"/>
          </p:cNvSpPr>
          <p:nvPr/>
        </p:nvSpPr>
        <p:spPr bwMode="auto">
          <a:xfrm>
            <a:off x="914400" y="1030287"/>
            <a:ext cx="14859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</a:rPr>
              <a:t>Phenological Stages</a:t>
            </a:r>
          </a:p>
        </p:txBody>
      </p:sp>
      <p:sp>
        <p:nvSpPr>
          <p:cNvPr id="123918" name="TextBox 14"/>
          <p:cNvSpPr txBox="1">
            <a:spLocks noChangeArrowheads="1"/>
          </p:cNvSpPr>
          <p:nvPr/>
        </p:nvSpPr>
        <p:spPr bwMode="auto">
          <a:xfrm>
            <a:off x="5448300" y="1295400"/>
            <a:ext cx="5715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srgbClr val="000000"/>
                </a:solidFill>
              </a:rPr>
              <a:t>R1 </a:t>
            </a:r>
          </a:p>
        </p:txBody>
      </p:sp>
      <p:sp>
        <p:nvSpPr>
          <p:cNvPr id="123919" name="TextBox 15"/>
          <p:cNvSpPr txBox="1">
            <a:spLocks noChangeArrowheads="1"/>
          </p:cNvSpPr>
          <p:nvPr/>
        </p:nvSpPr>
        <p:spPr bwMode="auto">
          <a:xfrm>
            <a:off x="7200900" y="1219200"/>
            <a:ext cx="5715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srgbClr val="000000"/>
                </a:solidFill>
              </a:rPr>
              <a:t>R6 </a:t>
            </a:r>
          </a:p>
        </p:txBody>
      </p:sp>
      <p:sp>
        <p:nvSpPr>
          <p:cNvPr id="123920" name="TextBox 16"/>
          <p:cNvSpPr txBox="1">
            <a:spLocks noChangeArrowheads="1"/>
          </p:cNvSpPr>
          <p:nvPr/>
        </p:nvSpPr>
        <p:spPr bwMode="auto">
          <a:xfrm>
            <a:off x="6210300" y="990600"/>
            <a:ext cx="22479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</a:rPr>
              <a:t>Physiological Maturity</a:t>
            </a:r>
          </a:p>
        </p:txBody>
      </p:sp>
      <p:sp>
        <p:nvSpPr>
          <p:cNvPr id="123921" name="TextBox 17"/>
          <p:cNvSpPr txBox="1">
            <a:spLocks noChangeArrowheads="1"/>
          </p:cNvSpPr>
          <p:nvPr/>
        </p:nvSpPr>
        <p:spPr bwMode="auto">
          <a:xfrm>
            <a:off x="5067300" y="1028700"/>
            <a:ext cx="8382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solidFill>
                  <a:srgbClr val="000000"/>
                </a:solidFill>
              </a:rPr>
              <a:t>Silking</a:t>
            </a:r>
          </a:p>
        </p:txBody>
      </p:sp>
      <p:sp>
        <p:nvSpPr>
          <p:cNvPr id="123922" name="TextBox 21"/>
          <p:cNvSpPr txBox="1">
            <a:spLocks noChangeArrowheads="1"/>
          </p:cNvSpPr>
          <p:nvPr/>
        </p:nvSpPr>
        <p:spPr bwMode="auto">
          <a:xfrm>
            <a:off x="5905500" y="2133600"/>
            <a:ext cx="4953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srgbClr val="000000"/>
                </a:solidFill>
              </a:rPr>
              <a:t>R3</a:t>
            </a:r>
          </a:p>
        </p:txBody>
      </p:sp>
      <p:sp>
        <p:nvSpPr>
          <p:cNvPr id="123923" name="TextBox 22"/>
          <p:cNvSpPr txBox="1">
            <a:spLocks noChangeArrowheads="1"/>
          </p:cNvSpPr>
          <p:nvPr/>
        </p:nvSpPr>
        <p:spPr bwMode="auto">
          <a:xfrm>
            <a:off x="3962400" y="1333500"/>
            <a:ext cx="4953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srgbClr val="FFFFFF"/>
                </a:solidFill>
              </a:rPr>
              <a:t>R3</a:t>
            </a:r>
          </a:p>
        </p:txBody>
      </p:sp>
      <p:sp>
        <p:nvSpPr>
          <p:cNvPr id="19" name="Oval 18"/>
          <p:cNvSpPr/>
          <p:nvPr/>
        </p:nvSpPr>
        <p:spPr>
          <a:xfrm>
            <a:off x="3733800" y="762000"/>
            <a:ext cx="990600" cy="6858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3925" name="TextBox 23"/>
          <p:cNvSpPr txBox="1">
            <a:spLocks noChangeArrowheads="1"/>
          </p:cNvSpPr>
          <p:nvPr/>
        </p:nvSpPr>
        <p:spPr bwMode="auto">
          <a:xfrm>
            <a:off x="6096000" y="1219200"/>
            <a:ext cx="4953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srgbClr val="FFFFFF"/>
                </a:solidFill>
              </a:rPr>
              <a:t>R3</a:t>
            </a:r>
          </a:p>
        </p:txBody>
      </p:sp>
      <p:sp>
        <p:nvSpPr>
          <p:cNvPr id="20" name="Oval 19"/>
          <p:cNvSpPr/>
          <p:nvPr/>
        </p:nvSpPr>
        <p:spPr>
          <a:xfrm>
            <a:off x="5143500" y="952500"/>
            <a:ext cx="990600" cy="6858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00800" y="762000"/>
            <a:ext cx="1943100" cy="8763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23928" name="Content Placeholder 3" descr="R1_silk.t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4906963"/>
            <a:ext cx="19177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29" name="Picture 4" descr="R4_kernel.t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5313363"/>
            <a:ext cx="1397000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30" name="Content Placeholder 3" descr="R5_end.tif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4397375"/>
            <a:ext cx="14859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Oval 28"/>
          <p:cNvSpPr/>
          <p:nvPr/>
        </p:nvSpPr>
        <p:spPr>
          <a:xfrm>
            <a:off x="5638800" y="1943100"/>
            <a:ext cx="990600" cy="6858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23932" name="Content Placeholder 3" descr="12.ti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7700" y="5410200"/>
            <a:ext cx="635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28575" y="-76200"/>
            <a:ext cx="9115425" cy="6635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rgbClr val="000000"/>
                </a:solidFill>
                <a:latin typeface="Calibri"/>
                <a:cs typeface="Arial" charset="0"/>
              </a:rPr>
              <a:t>Corn Growth &amp; Phenological Stages</a:t>
            </a:r>
          </a:p>
        </p:txBody>
      </p:sp>
      <p:sp>
        <p:nvSpPr>
          <p:cNvPr id="123934" name="TextBox 31"/>
          <p:cNvSpPr txBox="1">
            <a:spLocks noChangeArrowheads="1"/>
          </p:cNvSpPr>
          <p:nvPr/>
        </p:nvSpPr>
        <p:spPr bwMode="auto">
          <a:xfrm>
            <a:off x="647700" y="3652838"/>
            <a:ext cx="25527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4000500" y="3918025"/>
            <a:ext cx="22479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936" name="Content Placeholder 3" descr="R2_kernel.tif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300" y="4648200"/>
            <a:ext cx="14732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5" name="TextBox 35"/>
          <p:cNvSpPr txBox="1">
            <a:spLocks noChangeArrowheads="1"/>
          </p:cNvSpPr>
          <p:nvPr/>
        </p:nvSpPr>
        <p:spPr bwMode="auto">
          <a:xfrm>
            <a:off x="3886200" y="3951015"/>
            <a:ext cx="255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defTabSz="45720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</a:rPr>
              <a:t>Critical Period for Kernel Determination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467100" y="2234900"/>
            <a:ext cx="1447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</a:rPr>
              <a:t>Kernel Number (Kn)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10200" y="2667000"/>
            <a:ext cx="14478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000000"/>
                </a:solidFill>
              </a:rPr>
              <a:t>Kernel Weight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000000"/>
                </a:solidFill>
              </a:rPr>
              <a:t>(Kw)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315200" y="1722438"/>
            <a:ext cx="1447800" cy="830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000000"/>
                </a:solidFill>
              </a:rPr>
              <a:t>Yields= Kn*Kw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889094" y="1722438"/>
            <a:ext cx="2514600" cy="0"/>
          </a:xfrm>
          <a:prstGeom prst="straightConnector1">
            <a:avLst/>
          </a:prstGeom>
          <a:ln w="762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-43116" y="6163528"/>
            <a:ext cx="2651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Ciampitti</a:t>
            </a:r>
          </a:p>
        </p:txBody>
      </p:sp>
      <p:sp>
        <p:nvSpPr>
          <p:cNvPr id="44" name="Rectangle 43"/>
          <p:cNvSpPr/>
          <p:nvPr/>
        </p:nvSpPr>
        <p:spPr>
          <a:xfrm>
            <a:off x="0" y="6464360"/>
            <a:ext cx="9144000" cy="393640"/>
          </a:xfrm>
          <a:prstGeom prst="rect">
            <a:avLst/>
          </a:prstGeom>
          <a:solidFill>
            <a:srgbClr val="2D195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575" y="6513842"/>
            <a:ext cx="3622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white"/>
                </a:solidFill>
                <a:latin typeface="Arial" charset="0"/>
              </a:rPr>
              <a:t>© K-State Univ, IA Ciampitti 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336" y="6464360"/>
            <a:ext cx="1261664" cy="39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20192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9" grpId="0" animBg="1"/>
      <p:bldP spid="13345" grpId="0"/>
      <p:bldP spid="13345" grpId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994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994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53055" y="449805"/>
            <a:ext cx="290945" cy="59094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49805"/>
            <a:ext cx="299336" cy="59094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CD513C9-241E-7946-98F9-4EF7FAF12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Hybrid selection</a:t>
            </a:r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B90754EB-6D76-F54C-95D5-AF902E01EE0A}"/>
              </a:ext>
            </a:extLst>
          </p:cNvPr>
          <p:cNvSpPr txBox="1">
            <a:spLocks/>
          </p:cNvSpPr>
          <p:nvPr/>
        </p:nvSpPr>
        <p:spPr>
          <a:xfrm>
            <a:off x="933690" y="582290"/>
            <a:ext cx="4245725" cy="5569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-45" baseline="0">
                <a:solidFill>
                  <a:srgbClr val="69944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A5C9D2-AD5B-4B44-AF63-32206273F1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477" y="1054842"/>
            <a:ext cx="7570918" cy="515397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B5DC00B-DE8D-FE4C-A921-100B021BDD99}"/>
              </a:ext>
            </a:extLst>
          </p:cNvPr>
          <p:cNvSpPr txBox="1"/>
          <p:nvPr/>
        </p:nvSpPr>
        <p:spPr>
          <a:xfrm>
            <a:off x="341366" y="3089251"/>
            <a:ext cx="8469658" cy="5847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spc="-45" dirty="0">
                <a:solidFill>
                  <a:srgbClr val="C00000"/>
                </a:solidFill>
                <a:latin typeface="Ebrima" panose="02000000000000000000" pitchFamily="2" charset="0"/>
              </a:rPr>
              <a:t>65% from the “+” with Yield values &lt; 170 bu/acre</a:t>
            </a:r>
          </a:p>
        </p:txBody>
      </p:sp>
    </p:spTree>
    <p:extLst>
      <p:ext uri="{BB962C8B-B14F-4D97-AF65-F5344CB8AC3E}">
        <p14:creationId xmlns:p14="http://schemas.microsoft.com/office/powerpoint/2010/main" val="321663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994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994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53055" y="449805"/>
            <a:ext cx="290945" cy="59094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49805"/>
            <a:ext cx="299336" cy="59094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CD513C9-241E-7946-98F9-4EF7FAF12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Crop rotation</a:t>
            </a:r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B90754EB-6D76-F54C-95D5-AF902E01EE0A}"/>
              </a:ext>
            </a:extLst>
          </p:cNvPr>
          <p:cNvSpPr txBox="1">
            <a:spLocks/>
          </p:cNvSpPr>
          <p:nvPr/>
        </p:nvSpPr>
        <p:spPr>
          <a:xfrm>
            <a:off x="933690" y="582290"/>
            <a:ext cx="4245725" cy="5569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-45" baseline="0">
                <a:solidFill>
                  <a:srgbClr val="69944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graphicFrame>
        <p:nvGraphicFramePr>
          <p:cNvPr id="10" name="Object 1">
            <a:extLst>
              <a:ext uri="{FF2B5EF4-FFF2-40B4-BE49-F238E27FC236}">
                <a16:creationId xmlns:a16="http://schemas.microsoft.com/office/drawing/2014/main" id="{D82D9C84-1DBD-CF49-A557-43C1212263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507187"/>
              </p:ext>
            </p:extLst>
          </p:nvPr>
        </p:nvGraphicFramePr>
        <p:xfrm>
          <a:off x="431211" y="1097041"/>
          <a:ext cx="8128000" cy="439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hart" r:id="rId3" imgW="4372051" imgH="2924251" progId="MSGraph.Chart.8">
                  <p:embed/>
                </p:oleObj>
              </mc:Choice>
              <mc:Fallback>
                <p:oleObj name="Chart" r:id="rId3" imgW="4372051" imgH="2924251" progId="MSGraph.Chart.8">
                  <p:embed/>
                  <p:pic>
                    <p:nvPicPr>
                      <p:cNvPr id="8" name="Object 1">
                        <a:extLst>
                          <a:ext uri="{FF2B5EF4-FFF2-40B4-BE49-F238E27FC236}">
                            <a16:creationId xmlns:a16="http://schemas.microsoft.com/office/drawing/2014/main" id="{DAAB81B3-6619-284C-92D1-3D383D37B41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211" y="1097041"/>
                        <a:ext cx="8128000" cy="4391800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03C9523-524E-ED4B-89B4-BD47FD452159}"/>
              </a:ext>
            </a:extLst>
          </p:cNvPr>
          <p:cNvSpPr txBox="1"/>
          <p:nvPr/>
        </p:nvSpPr>
        <p:spPr>
          <a:xfrm>
            <a:off x="2078107" y="1139241"/>
            <a:ext cx="5499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j-lt"/>
              </a:rPr>
              <a:t>Crop Response to N in Different Rotations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04E26C-D8FD-444A-9772-8A650E10C2F9}"/>
              </a:ext>
            </a:extLst>
          </p:cNvPr>
          <p:cNvSpPr txBox="1"/>
          <p:nvPr/>
        </p:nvSpPr>
        <p:spPr>
          <a:xfrm rot="16200000">
            <a:off x="150047" y="2961653"/>
            <a:ext cx="133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j-lt"/>
              </a:rPr>
              <a:t>Yield (Bu/A)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AB3328-4B43-E942-B2FD-186C34E132A6}"/>
              </a:ext>
            </a:extLst>
          </p:cNvPr>
          <p:cNvSpPr txBox="1"/>
          <p:nvPr/>
        </p:nvSpPr>
        <p:spPr>
          <a:xfrm>
            <a:off x="4047171" y="5014354"/>
            <a:ext cx="1561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j-lt"/>
              </a:rPr>
              <a:t>N Rate (Lbs/A)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B00238-3C44-484D-A6B2-7B1688D019E0}"/>
              </a:ext>
            </a:extLst>
          </p:cNvPr>
          <p:cNvSpPr txBox="1"/>
          <p:nvPr/>
        </p:nvSpPr>
        <p:spPr>
          <a:xfrm>
            <a:off x="759203" y="5479998"/>
            <a:ext cx="7937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Continuous corn “yield penalty” is exacerbated as the fertilizer N rate decreases relative to corn-soybean rotations.</a:t>
            </a:r>
          </a:p>
        </p:txBody>
      </p:sp>
    </p:spTree>
    <p:extLst>
      <p:ext uri="{BB962C8B-B14F-4D97-AF65-F5344CB8AC3E}">
        <p14:creationId xmlns:p14="http://schemas.microsoft.com/office/powerpoint/2010/main" val="323922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994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994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53055" y="449805"/>
            <a:ext cx="290945" cy="59094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49805"/>
            <a:ext cx="299336" cy="59094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CD513C9-241E-7946-98F9-4EF7FAF12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Planting date</a:t>
            </a:r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B90754EB-6D76-F54C-95D5-AF902E01EE0A}"/>
              </a:ext>
            </a:extLst>
          </p:cNvPr>
          <p:cNvSpPr txBox="1">
            <a:spLocks/>
          </p:cNvSpPr>
          <p:nvPr/>
        </p:nvSpPr>
        <p:spPr>
          <a:xfrm>
            <a:off x="933690" y="582290"/>
            <a:ext cx="4245725" cy="5569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-45" baseline="0">
                <a:solidFill>
                  <a:srgbClr val="69944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B00238-3C44-484D-A6B2-7B1688D019E0}"/>
              </a:ext>
            </a:extLst>
          </p:cNvPr>
          <p:cNvSpPr txBox="1"/>
          <p:nvPr/>
        </p:nvSpPr>
        <p:spPr>
          <a:xfrm>
            <a:off x="299337" y="4597446"/>
            <a:ext cx="855371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Selecting optimal planting date based on soil temperature and moisture conditions – “plant-to-plant uniformity”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>
              <a:defRPr/>
            </a:pPr>
            <a:r>
              <a:rPr lang="en-US" sz="2200" i="1" dirty="0">
                <a:solidFill>
                  <a:srgbClr val="3F3F3F"/>
                </a:solidFill>
                <a:latin typeface="Ebrima" panose="02000000000000000000" pitchFamily="2" charset="0"/>
              </a:rPr>
              <a:t>Optimum planting depth is critical for early emergence and plant uniformity in corn.</a:t>
            </a:r>
          </a:p>
        </p:txBody>
      </p:sp>
      <p:pic>
        <p:nvPicPr>
          <p:cNvPr id="14" name="Picture 4" descr="20060769ACRE and PPPAC">
            <a:extLst>
              <a:ext uri="{FF2B5EF4-FFF2-40B4-BE49-F238E27FC236}">
                <a16:creationId xmlns:a16="http://schemas.microsoft.com/office/drawing/2014/main" id="{44CDA0A6-4F63-8F4F-8ACF-83FD840CE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5557" y="1026295"/>
            <a:ext cx="4445907" cy="333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77516D-08AD-7847-92FA-1977EB6B48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151"/>
          <a:stretch/>
        </p:blipFill>
        <p:spPr>
          <a:xfrm>
            <a:off x="431211" y="1016380"/>
            <a:ext cx="3638088" cy="335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8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994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994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53055" y="449805"/>
            <a:ext cx="290945" cy="59094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49805"/>
            <a:ext cx="299336" cy="59094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CD513C9-241E-7946-98F9-4EF7FAF12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Planting date</a:t>
            </a:r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B90754EB-6D76-F54C-95D5-AF902E01EE0A}"/>
              </a:ext>
            </a:extLst>
          </p:cNvPr>
          <p:cNvSpPr txBox="1">
            <a:spLocks/>
          </p:cNvSpPr>
          <p:nvPr/>
        </p:nvSpPr>
        <p:spPr>
          <a:xfrm>
            <a:off x="933690" y="582290"/>
            <a:ext cx="4245725" cy="5569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-45" baseline="0">
                <a:solidFill>
                  <a:srgbClr val="69944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B00238-3C44-484D-A6B2-7B1688D019E0}"/>
              </a:ext>
            </a:extLst>
          </p:cNvPr>
          <p:cNvSpPr txBox="1"/>
          <p:nvPr/>
        </p:nvSpPr>
        <p:spPr>
          <a:xfrm>
            <a:off x="299336" y="5275341"/>
            <a:ext cx="85537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algn="ctr">
              <a:defRPr/>
            </a:pPr>
            <a:r>
              <a:rPr lang="en-US" sz="2200" i="1" dirty="0">
                <a:solidFill>
                  <a:srgbClr val="3F3F3F"/>
                </a:solidFill>
                <a:latin typeface="Ebrima" panose="02000000000000000000" pitchFamily="2" charset="0"/>
              </a:rPr>
              <a:t>Optimum planting depth is critical for early emergence and plant uniformity in corn.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000AF7-86B9-594F-924F-86FB5F06E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45" y="1054842"/>
            <a:ext cx="6941068" cy="462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8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ADEA5-13B6-F74C-82F3-C2F27525F03E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99441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99441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9117" y="533764"/>
            <a:ext cx="8161430" cy="5604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99441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Stressors effect on final yield for corn and soybeans</a:t>
            </a:r>
          </a:p>
        </p:txBody>
      </p:sp>
      <p:sp>
        <p:nvSpPr>
          <p:cNvPr id="45" name="TextBox 44"/>
          <p:cNvSpPr txBox="1"/>
          <p:nvPr/>
        </p:nvSpPr>
        <p:spPr>
          <a:xfrm rot="16200000">
            <a:off x="5697776" y="3441072"/>
            <a:ext cx="16979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175k+fertilized+Fung.Insect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5895490" y="4119725"/>
            <a:ext cx="4523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175k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5180293" y="3826822"/>
            <a:ext cx="10326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110k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+ fertilized</a:t>
            </a:r>
          </a:p>
        </p:txBody>
      </p:sp>
      <p:sp>
        <p:nvSpPr>
          <p:cNvPr id="48" name="TextBox 47"/>
          <p:cNvSpPr txBox="1"/>
          <p:nvPr/>
        </p:nvSpPr>
        <p:spPr>
          <a:xfrm rot="16200000">
            <a:off x="5055297" y="4805519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30 in</a:t>
            </a:r>
          </a:p>
        </p:txBody>
      </p:sp>
      <p:sp>
        <p:nvSpPr>
          <p:cNvPr id="50" name="TextBox 49"/>
          <p:cNvSpPr txBox="1"/>
          <p:nvPr/>
        </p:nvSpPr>
        <p:spPr>
          <a:xfrm rot="16200000">
            <a:off x="5469041" y="4805160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30 in</a:t>
            </a:r>
          </a:p>
        </p:txBody>
      </p:sp>
      <p:sp>
        <p:nvSpPr>
          <p:cNvPr id="53" name="TextBox 52"/>
          <p:cNvSpPr txBox="1"/>
          <p:nvPr/>
        </p:nvSpPr>
        <p:spPr>
          <a:xfrm rot="16200000">
            <a:off x="6741222" y="4801983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15 in</a:t>
            </a:r>
          </a:p>
        </p:txBody>
      </p:sp>
      <p:sp>
        <p:nvSpPr>
          <p:cNvPr id="56" name="TextBox 55"/>
          <p:cNvSpPr txBox="1"/>
          <p:nvPr/>
        </p:nvSpPr>
        <p:spPr>
          <a:xfrm rot="16200000">
            <a:off x="6323310" y="4801973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15 in</a:t>
            </a:r>
          </a:p>
        </p:txBody>
      </p:sp>
      <p:sp>
        <p:nvSpPr>
          <p:cNvPr id="57" name="TextBox 56"/>
          <p:cNvSpPr txBox="1"/>
          <p:nvPr/>
        </p:nvSpPr>
        <p:spPr>
          <a:xfrm rot="16200000">
            <a:off x="5900243" y="4802435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15 in</a:t>
            </a:r>
          </a:p>
        </p:txBody>
      </p:sp>
      <p:sp>
        <p:nvSpPr>
          <p:cNvPr id="58" name="TextBox 57"/>
          <p:cNvSpPr txBox="1"/>
          <p:nvPr/>
        </p:nvSpPr>
        <p:spPr>
          <a:xfrm rot="16200000">
            <a:off x="5056090" y="4134006"/>
            <a:ext cx="4523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110k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 rot="16200000">
            <a:off x="6124899" y="3439524"/>
            <a:ext cx="16979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175k+fertilized+Fung.Insect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22954" y="1741118"/>
            <a:ext cx="2743200" cy="37250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B14649B-7EDE-734A-939E-075EB17EE56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3453" y="1143000"/>
          <a:ext cx="8133348" cy="4775200"/>
        </p:xfrm>
        <a:graphic>
          <a:graphicData uri="http://schemas.openxmlformats.org/drawingml/2006/table">
            <a:tbl>
              <a:tblPr firstRow="1" bandRow="1"/>
              <a:tblGrid>
                <a:gridCol w="3132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0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5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8000"/>
                          </a:solidFill>
                        </a:rPr>
                        <a:t>SOYBEAN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FF6600"/>
                          </a:solidFill>
                        </a:rPr>
                        <a:t>CORN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Growth 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Stages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rgbClr val="FF0000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yield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>
                          <a:solidFill>
                            <a:srgbClr val="FF0000"/>
                          </a:solidFill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yield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sz="2400" b="1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week flowering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R1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800" b="1" dirty="0">
                          <a:solidFill>
                            <a:srgbClr val="008000"/>
                          </a:solidFill>
                        </a:rPr>
                        <a:t>8%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800" b="1" dirty="0">
                          <a:solidFill>
                            <a:srgbClr val="FF6600"/>
                          </a:solidFill>
                        </a:rPr>
                        <a:t>40-50%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="1" baseline="30000" dirty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week flowering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R2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800" b="1" dirty="0">
                          <a:solidFill>
                            <a:srgbClr val="008000"/>
                          </a:solidFill>
                        </a:rPr>
                        <a:t>19%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800" b="1" dirty="0">
                          <a:solidFill>
                            <a:srgbClr val="FF6600"/>
                          </a:solidFill>
                        </a:rPr>
                        <a:t>30-40%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2400" b="1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week of flowering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R3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800" b="1" dirty="0">
                          <a:solidFill>
                            <a:srgbClr val="008000"/>
                          </a:solidFill>
                        </a:rPr>
                        <a:t>36%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800" b="1" dirty="0">
                          <a:solidFill>
                            <a:srgbClr val="FF6600"/>
                          </a:solidFill>
                        </a:rPr>
                        <a:t>20-30%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400" b="1" baseline="30000" dirty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-4</a:t>
                      </a:r>
                      <a:r>
                        <a:rPr lang="en-US" sz="2400" b="1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week of seed filling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R4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800" b="1" dirty="0">
                          <a:solidFill>
                            <a:srgbClr val="008000"/>
                          </a:solidFill>
                        </a:rPr>
                        <a:t>39-45%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800" b="1" dirty="0">
                          <a:solidFill>
                            <a:srgbClr val="FF6600"/>
                          </a:solidFill>
                        </a:rPr>
                        <a:t>20-10%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2400" b="1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week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of seed filling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R5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800" b="1" dirty="0">
                          <a:solidFill>
                            <a:srgbClr val="008000"/>
                          </a:solidFill>
                        </a:rPr>
                        <a:t>12%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3800" b="1" dirty="0">
                          <a:solidFill>
                            <a:srgbClr val="FF6600"/>
                          </a:solidFill>
                        </a:rPr>
                        <a:t>--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01ABEA18-46E8-4B4B-9B49-BC08862692EC}"/>
              </a:ext>
            </a:extLst>
          </p:cNvPr>
          <p:cNvSpPr txBox="1"/>
          <p:nvPr/>
        </p:nvSpPr>
        <p:spPr>
          <a:xfrm>
            <a:off x="4764506" y="6026150"/>
            <a:ext cx="424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Wright et al. 2006 – Univ. of Minnesota</a:t>
            </a:r>
          </a:p>
        </p:txBody>
      </p:sp>
    </p:spTree>
    <p:extLst>
      <p:ext uri="{BB962C8B-B14F-4D97-AF65-F5344CB8AC3E}">
        <p14:creationId xmlns:p14="http://schemas.microsoft.com/office/powerpoint/2010/main" val="221777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6994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6994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53055" y="449805"/>
            <a:ext cx="290945" cy="59094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49805"/>
            <a:ext cx="299336" cy="59094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CD513C9-241E-7946-98F9-4EF7FAF12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Row spacing</a:t>
            </a:r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B90754EB-6D76-F54C-95D5-AF902E01EE0A}"/>
              </a:ext>
            </a:extLst>
          </p:cNvPr>
          <p:cNvSpPr txBox="1">
            <a:spLocks/>
          </p:cNvSpPr>
          <p:nvPr/>
        </p:nvSpPr>
        <p:spPr>
          <a:xfrm>
            <a:off x="933690" y="582290"/>
            <a:ext cx="4245725" cy="5569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spc="-45" baseline="0">
                <a:solidFill>
                  <a:srgbClr val="69944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B00238-3C44-484D-A6B2-7B1688D019E0}"/>
              </a:ext>
            </a:extLst>
          </p:cNvPr>
          <p:cNvSpPr txBox="1"/>
          <p:nvPr/>
        </p:nvSpPr>
        <p:spPr>
          <a:xfrm>
            <a:off x="297151" y="5192874"/>
            <a:ext cx="85537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Narrow rows was a positive factor for yields above 150 bu/acre, but recent experience working with on-farm research shows potential benefits even under yields above 100 bu/acre.</a:t>
            </a:r>
            <a:endParaRPr lang="en-US" sz="2200" i="1" dirty="0">
              <a:solidFill>
                <a:srgbClr val="3F3F3F"/>
              </a:solidFill>
              <a:latin typeface="Ebrima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A057B1-C3AE-7D4C-9622-8614E4C8C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844" y="1054842"/>
            <a:ext cx="6388100" cy="403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7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Frame">
  <a:themeElements>
    <a:clrScheme name="Custom 3">
      <a:dk1>
        <a:srgbClr val="3F3F3F"/>
      </a:dk1>
      <a:lt1>
        <a:srgbClr val="F2F2F2"/>
      </a:lt1>
      <a:dk2>
        <a:srgbClr val="699441"/>
      </a:dk2>
      <a:lt2>
        <a:srgbClr val="F5E6BD"/>
      </a:lt2>
      <a:accent1>
        <a:srgbClr val="699441"/>
      </a:accent1>
      <a:accent2>
        <a:srgbClr val="0087A2"/>
      </a:accent2>
      <a:accent3>
        <a:srgbClr val="E6C414"/>
      </a:accent3>
      <a:accent4>
        <a:srgbClr val="A33D05"/>
      </a:accent4>
      <a:accent5>
        <a:srgbClr val="48562B"/>
      </a:accent5>
      <a:accent6>
        <a:srgbClr val="699441"/>
      </a:accent6>
      <a:hlink>
        <a:srgbClr val="000000"/>
      </a:hlink>
      <a:folHlink>
        <a:srgbClr val="00000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3600" b="0" dirty="0">
            <a:solidFill>
              <a:srgbClr val="699441"/>
            </a:solidFill>
            <a:latin typeface="+mj-lt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14FEED18-87A5-4D31-8F78-829B6BE906DD}" vid="{B7CE6FEE-3320-4231-B7DA-14D7F6A163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Template_StandardResolution</Template>
  <TotalTime>5306</TotalTime>
  <Words>1005</Words>
  <Application>Microsoft Macintosh PowerPoint</Application>
  <PresentationFormat>On-screen Show (4:3)</PresentationFormat>
  <Paragraphs>200</Paragraphs>
  <Slides>22</Slides>
  <Notes>0</Notes>
  <HiddenSlides>3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Ebrima</vt:lpstr>
      <vt:lpstr>Gill Sans MT</vt:lpstr>
      <vt:lpstr>Open Sans</vt:lpstr>
      <vt:lpstr>Times</vt:lpstr>
      <vt:lpstr>Wingdings</vt:lpstr>
      <vt:lpstr>Wingdings 2</vt:lpstr>
      <vt:lpstr>Frame</vt:lpstr>
      <vt:lpstr>Chart</vt:lpstr>
      <vt:lpstr>Updates on Corn Research Topics</vt:lpstr>
      <vt:lpstr>Outline</vt:lpstr>
      <vt:lpstr>PowerPoint Presentation</vt:lpstr>
      <vt:lpstr>Hybrid selection</vt:lpstr>
      <vt:lpstr>Crop rotation</vt:lpstr>
      <vt:lpstr>Planting date</vt:lpstr>
      <vt:lpstr>Planting date</vt:lpstr>
      <vt:lpstr>PowerPoint Presentation</vt:lpstr>
      <vt:lpstr>Row spacing</vt:lpstr>
      <vt:lpstr>Seeding rate</vt:lpstr>
      <vt:lpstr>Changes in plant density based on yield target</vt:lpstr>
      <vt:lpstr>Database divided by Environment</vt:lpstr>
      <vt:lpstr>High Yielding Corn – Kansas Corn Yield Contest</vt:lpstr>
      <vt:lpstr>High Yielding Corn – Kansas Corn Yield Contest</vt:lpstr>
      <vt:lpstr>High Yielding Corn – Kansas Corn Yield Contest</vt:lpstr>
      <vt:lpstr>High Yielding Corn – Kansas Corn Yield Contest</vt:lpstr>
      <vt:lpstr>NITROGEN Uptake Dynamics (Yields 200 bu./A)</vt:lpstr>
      <vt:lpstr>PowerPoint Presentation</vt:lpstr>
      <vt:lpstr>PowerPoint Presentation</vt:lpstr>
      <vt:lpstr>PowerPoint Presentation</vt:lpstr>
      <vt:lpstr>PowerPoint Presentation</vt:lpstr>
      <vt:lpstr>Thank you!  Questions?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Pushing Corn and Soybean Yield Frontiers</dc:title>
  <dc:creator>Ignacio Ciampitti</dc:creator>
  <cp:lastModifiedBy>Ignacio Ciampitti</cp:lastModifiedBy>
  <cp:revision>108</cp:revision>
  <dcterms:created xsi:type="dcterms:W3CDTF">2018-03-03T19:40:28Z</dcterms:created>
  <dcterms:modified xsi:type="dcterms:W3CDTF">2019-02-13T14:33:09Z</dcterms:modified>
</cp:coreProperties>
</file>